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kumimoji="0" sz="3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0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Meu PhD seria em NeuIR.</a:t>
            </a:r>
          </a:p>
          <a:p>
            <a:r>
              <a:t>Tópico “quente" em 2016, 2017 e começo de 2018.</a:t>
            </a:r>
          </a:p>
          <a:p>
            <a:r>
              <a:t>Basicamente, como fazer Deep Learning funcionar em IR. Isso nunca foi trivial.</a:t>
            </a:r>
          </a:p>
          <a:p>
            <a:r>
              <a:t>Esse gráfico é interessante. Mostra que, em um dataset de 2004, nenhum modelo de Deep Learning conseguiu bater modelos estatísticos tradicionais, alguns com mais de 30 anos.</a:t>
            </a:r>
          </a:p>
          <a:p>
            <a:r>
              <a:t>Até que… ****</a:t>
            </a:r>
          </a:p>
          <a:p>
            <a:r>
              <a:t>De repente, surgiu um modelo, ou melhor, uma classe de modelos de Deep Learning que deixou tudo para traz. De repente, Deep Learning funcionava para Recuperação da Informação.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Não é sua mãe.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 duas palavras aparecem em CONTEXTOS semelhantes, elas devem ser semelhantes!</a:t>
            </a:r>
          </a:p>
          <a:p>
            <a:r>
              <a:t>Voce consegue enxergar como essas duas podem ser, ao mesmo tempo, semelhantes e diferentes?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Word2Vec -&gt; TEntar prever a palavra do meio.</a:t>
            </a:r>
          </a:p>
          <a:p>
            <a:r>
              <a:t>Começando com essa frase, vamos tentar prever que PYTHON é o que está faltando aqui.</a:t>
            </a:r>
          </a:p>
          <a:p>
            <a:r>
              <a:t>Soma os one-hot Das palavras ao entorno,</a:t>
            </a:r>
          </a:p>
          <a:p>
            <a:r>
              <a:t>Multiplica por uma matrix de pesos enormes, </a:t>
            </a:r>
          </a:p>
          <a:p>
            <a:r>
              <a:t>Multiplica por outra matrix de pesos enormes que vai te dar a palavra que estava faltando.</a:t>
            </a:r>
          </a:p>
          <a:p>
            <a:r>
              <a:t>Essas matrizes são aprendidas como em qualquer outro modelo de aprendizado de maquina.</a:t>
            </a:r>
          </a:p>
          <a:p>
            <a:r>
              <a:t>Repare que isso é um modelo bem simples de uma rede neural. Não pode nem ser chamada de Deep!</a:t>
            </a:r>
          </a:p>
          <a:p>
            <a:r>
              <a:t>DEMO TIME!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TIME!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2" name="Shape 8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Elmo começa com W2V, por exemplo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6" name="Shape 8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https://colab.research.google.com/drive/1iD5e6s9ItmmETdaTXkYDM3FT7L1eVVUb#scrollTo=tvD1meDVqGVx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4" name="Shape 8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Explicar ImageNet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Explicar ImageNet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6" name="Shape 8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[CLS] E [SEP] textual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Existe uma “competição" anual em RI que chama TREC, organizada pelo “INMETRO" do governo americano, o NIST. A TREC é organizadas em “faixas”, ou “temas". </a:t>
            </a:r>
          </a:p>
          <a:p>
            <a:r>
              <a:t>Em 2019, patrocinada pela Microsoft, e com um Dataset de consultas e documentos do Bing, tivemos a Deep Learning Track. E o que aconteceu foi interessante.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Estrelas - Melhor que humano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Transformers é uma arquitetura de rede neural para sequencias. Acho que o Luiz vai falar mais sobre isso às 19h45.</a:t>
            </a:r>
          </a:p>
          <a:p>
            <a:r>
              <a:t>Basicamente, Transformers é uma arquitetura FEITA PARA texto. Assim como Redes convolucionais foram feitas para imagens.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Muppets. Ou Vila Sesamo, se voce preferir.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ELMo, BERT, Grover, Big Bird, Ernie, Entre outros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Bem, nós temos, a decadas, ASCII, não? Essa tabela de 127 caracteres que teoricamente, cobre tudo o que nós precisamos.</a:t>
            </a:r>
          </a:p>
          <a:p>
            <a:r>
              <a:t>Errr.. Na verdade não. Como voce conseguiria representar uma palavra inteira em ASCII? Ou falar que uma palavra é parecida com outra?</a:t>
            </a:r>
          </a:p>
          <a:p>
            <a:r>
              <a:t>Não existe um conceito de palavras, certo? Nem de sentido. Para isso, temos formas mais poderosas de representar textos e palavras.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Bem, qual, a idéia mais simples possível?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2" name="Shape 3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Bem, qual, a idéia mais simples possível?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700"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sz="87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13221" y="584200"/>
            <a:ext cx="553195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r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700" cap="all">
                <a:solidFill>
                  <a:srgbClr val="A6AAA9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63199" y="609600"/>
            <a:ext cx="553196" cy="635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>
            <a:spLocks noGrp="1"/>
          </p:cNvSpPr>
          <p:nvPr>
            <p:ph type="body" sz="quarter" idx="1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600" cap="all" spc="18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92" name="Image"/>
          <p:cNvSpPr>
            <a:spLocks noGrp="1"/>
          </p:cNvSpPr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700" b="0" i="0" u="none" strike="noStrike" cap="all" spc="0" baseline="0">
          <a:solidFill>
            <a:schemeClr val="accent1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 Regular"/>
        <a:buChar char="‣"/>
        <a:tabLst/>
        <a:defRPr sz="4800" b="0" i="0" u="none" strike="noStrike" cap="none" spc="0" baseline="0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jalammar.github.io/illustrated-transformer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a-visual-guide-to-using-bert-for-the-first-tim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log.google/products/search/search-language-understanding-bert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ajpurkar.github.io/SQuAD-explorer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owanzellers.com/swag/" TargetMode="External"/><Relationship Id="rId5" Type="http://schemas.openxmlformats.org/officeDocument/2006/relationships/hyperlink" Target="https://super.gluebenchmark.com/" TargetMode="External"/><Relationship Id="rId4" Type="http://schemas.openxmlformats.org/officeDocument/2006/relationships/hyperlink" Target="https://gluebenchmar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Ensinando uma máquina a le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78790">
              <a:defRPr sz="17574"/>
            </a:lvl1pPr>
          </a:lstStyle>
          <a:p>
            <a:r>
              <a:t>Ensinando uma máquina a ler</a:t>
            </a:r>
          </a:p>
        </p:txBody>
      </p:sp>
      <p:sp>
        <p:nvSpPr>
          <p:cNvPr id="167" name="De Ascii aos muppet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 Ascii aos muppets</a:t>
            </a:r>
          </a:p>
        </p:txBody>
      </p:sp>
      <p:sp>
        <p:nvSpPr>
          <p:cNvPr id="168" name="PyData Brasil #1- 27/05/2020"/>
          <p:cNvSpPr txBox="1"/>
          <p:nvPr/>
        </p:nvSpPr>
        <p:spPr>
          <a:xfrm>
            <a:off x="18266447" y="12931001"/>
            <a:ext cx="5933238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/>
            </a:lvl1pPr>
          </a:lstStyle>
          <a:p>
            <a:r>
              <a:t>PyData Brasil #1- 27/05/2020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Y tho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 tho</a:t>
            </a:r>
          </a:p>
        </p:txBody>
      </p:sp>
      <p:sp>
        <p:nvSpPr>
          <p:cNvPr id="237" name="Por qu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Por que?</a:t>
            </a:r>
          </a:p>
        </p:txBody>
      </p:sp>
      <p:sp>
        <p:nvSpPr>
          <p:cNvPr id="238" name="Computadores são feitos para calcular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Computadores são feitos para calcular. </a:t>
            </a:r>
          </a:p>
          <a:p>
            <a:pPr lvl="1"/>
            <a:r>
              <a:t>Computadores nada mais são que super calculadoras. Nada mais, nada menos.</a:t>
            </a:r>
          </a:p>
          <a:p>
            <a:r>
              <a:t>Como fazer para um computador entender palavras e letras?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Y tho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 tho</a:t>
            </a:r>
          </a:p>
        </p:txBody>
      </p:sp>
      <p:sp>
        <p:nvSpPr>
          <p:cNvPr id="241" name="Por qu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Por que?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66085" y="2077706"/>
            <a:ext cx="11451713" cy="10972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311" y="4124743"/>
            <a:ext cx="6557378" cy="6557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1" animBg="1" advAuto="0"/>
      <p:bldP spid="243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Vector space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 models</a:t>
            </a:r>
          </a:p>
        </p:txBody>
      </p:sp>
      <p:sp>
        <p:nvSpPr>
          <p:cNvPr id="248" name="One-hot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One-hot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6153198" y="4323026"/>
            <a:ext cx="10172604" cy="1270001"/>
            <a:chOff x="0" y="0"/>
            <a:chExt cx="10172603" cy="1270000"/>
          </a:xfrm>
        </p:grpSpPr>
        <p:sp>
          <p:nvSpPr>
            <p:cNvPr id="249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0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1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2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3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4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5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6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7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58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260" name="Python"/>
          <p:cNvSpPr txBox="1"/>
          <p:nvPr/>
        </p:nvSpPr>
        <p:spPr>
          <a:xfrm>
            <a:off x="4032817" y="4646876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6153198" y="6748726"/>
            <a:ext cx="10172604" cy="1270001"/>
            <a:chOff x="0" y="0"/>
            <a:chExt cx="10172603" cy="1270000"/>
          </a:xfrm>
        </p:grpSpPr>
        <p:sp>
          <p:nvSpPr>
            <p:cNvPr id="261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2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3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4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5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6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7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8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69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0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272" name="R"/>
          <p:cNvSpPr txBox="1"/>
          <p:nvPr/>
        </p:nvSpPr>
        <p:spPr>
          <a:xfrm>
            <a:off x="4032817" y="7072576"/>
            <a:ext cx="3482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6135438" y="8974744"/>
            <a:ext cx="10172605" cy="1270001"/>
            <a:chOff x="0" y="0"/>
            <a:chExt cx="10172603" cy="1270000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4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5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6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7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8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79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80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81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82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284" name="Haskell"/>
          <p:cNvSpPr txBox="1"/>
          <p:nvPr/>
        </p:nvSpPr>
        <p:spPr>
          <a:xfrm>
            <a:off x="4015058" y="9298594"/>
            <a:ext cx="137807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Haskell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8" y="11200762"/>
            <a:ext cx="24166984" cy="2131855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Line"/>
          <p:cNvSpPr/>
          <p:nvPr/>
        </p:nvSpPr>
        <p:spPr>
          <a:xfrm>
            <a:off x="11412239" y="4091142"/>
            <a:ext cx="4871910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7" name="Line"/>
          <p:cNvSpPr/>
          <p:nvPr/>
        </p:nvSpPr>
        <p:spPr>
          <a:xfrm flipH="1" flipV="1">
            <a:off x="6128838" y="4091142"/>
            <a:ext cx="4871909" cy="1"/>
          </a:xfrm>
          <a:prstGeom prst="line">
            <a:avLst/>
          </a:prstGeom>
          <a:ln w="1016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288" name="Tamanho do vocabulário"/>
          <p:cNvSpPr txBox="1"/>
          <p:nvPr/>
        </p:nvSpPr>
        <p:spPr>
          <a:xfrm>
            <a:off x="7872827" y="3322789"/>
            <a:ext cx="6798600" cy="60960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 err="1"/>
              <a:t>Tamanho</a:t>
            </a:r>
            <a:r>
              <a:rPr dirty="0"/>
              <a:t> do </a:t>
            </a:r>
            <a:r>
              <a:rPr dirty="0" err="1"/>
              <a:t>vocabulário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2" animBg="1" advAuto="0"/>
      <p:bldP spid="260" grpId="1" animBg="1" advAuto="0"/>
      <p:bldP spid="271" grpId="7" animBg="1" advAuto="0"/>
      <p:bldP spid="272" grpId="6" animBg="1" advAuto="0"/>
      <p:bldP spid="283" grpId="9" animBg="1" advAuto="0"/>
      <p:bldP spid="284" grpId="8" animBg="1" advAuto="0"/>
      <p:bldP spid="285" grpId="10" animBg="1" advAuto="0"/>
      <p:bldP spid="286" grpId="4" animBg="1" advAuto="0"/>
      <p:bldP spid="287" grpId="5" animBg="1" advAuto="0"/>
      <p:bldP spid="288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Vector space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 models</a:t>
            </a:r>
          </a:p>
        </p:txBody>
      </p:sp>
      <p:sp>
        <p:nvSpPr>
          <p:cNvPr id="293" name="One-hot - Problema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One-hot - Problemas?</a:t>
            </a:r>
          </a:p>
        </p:txBody>
      </p:sp>
      <p:grpSp>
        <p:nvGrpSpPr>
          <p:cNvPr id="304" name="Group"/>
          <p:cNvGrpSpPr/>
          <p:nvPr/>
        </p:nvGrpSpPr>
        <p:grpSpPr>
          <a:xfrm>
            <a:off x="2851198" y="4323026"/>
            <a:ext cx="10172604" cy="1270001"/>
            <a:chOff x="0" y="0"/>
            <a:chExt cx="10172603" cy="1270000"/>
          </a:xfrm>
        </p:grpSpPr>
        <p:sp>
          <p:nvSpPr>
            <p:cNvPr id="294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5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6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7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8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299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0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1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2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3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305" name="Python"/>
          <p:cNvSpPr txBox="1"/>
          <p:nvPr/>
        </p:nvSpPr>
        <p:spPr>
          <a:xfrm>
            <a:off x="730817" y="4646876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grpSp>
        <p:nvGrpSpPr>
          <p:cNvPr id="316" name="Group"/>
          <p:cNvGrpSpPr/>
          <p:nvPr/>
        </p:nvGrpSpPr>
        <p:grpSpPr>
          <a:xfrm>
            <a:off x="2851198" y="6748726"/>
            <a:ext cx="10172604" cy="1270001"/>
            <a:chOff x="0" y="0"/>
            <a:chExt cx="10172603" cy="1270000"/>
          </a:xfrm>
        </p:grpSpPr>
        <p:sp>
          <p:nvSpPr>
            <p:cNvPr id="306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7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8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09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0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1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2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3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4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15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317" name="R"/>
          <p:cNvSpPr txBox="1"/>
          <p:nvPr/>
        </p:nvSpPr>
        <p:spPr>
          <a:xfrm>
            <a:off x="730817" y="7072576"/>
            <a:ext cx="34823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</a:t>
            </a:r>
          </a:p>
        </p:txBody>
      </p:sp>
      <p:sp>
        <p:nvSpPr>
          <p:cNvPr id="318" name="Haskell"/>
          <p:cNvSpPr txBox="1"/>
          <p:nvPr/>
        </p:nvSpPr>
        <p:spPr>
          <a:xfrm>
            <a:off x="713058" y="9298594"/>
            <a:ext cx="137807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Haskell</a:t>
            </a:r>
          </a:p>
        </p:txBody>
      </p:sp>
      <p:sp>
        <p:nvSpPr>
          <p:cNvPr id="319" name="Desperdício de espaço! (Apesar de termos formas bem eficientes de armazenar isso)…"/>
          <p:cNvSpPr txBox="1"/>
          <p:nvPr/>
        </p:nvSpPr>
        <p:spPr>
          <a:xfrm>
            <a:off x="14565794" y="4076699"/>
            <a:ext cx="9186246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</a:pPr>
            <a:r>
              <a:t>Desperdício de espaço! (Apesar de termos formas bem eficientes de armazenar isso)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</a:pPr>
            <a:r>
              <a:t>Quanto maior o vocabulário, maior a representação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</a:pPr>
            <a:r>
              <a:t>Qualquer palavra é igualmente diferente de qualquer outra.</a:t>
            </a:r>
          </a:p>
          <a:p>
            <a:pPr marL="1031875" lvl="1" indent="-396875">
              <a:buClr>
                <a:schemeClr val="accent1"/>
              </a:buClr>
              <a:buSzPct val="104999"/>
              <a:buFont typeface="Avenir Next Regular"/>
              <a:buChar char="-"/>
            </a:pPr>
            <a:r>
              <a:t>Python é bem mais parecido com R do que com Haskell, concorda?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2851198" y="8974744"/>
            <a:ext cx="10172604" cy="1270001"/>
            <a:chOff x="0" y="0"/>
            <a:chExt cx="10172603" cy="1270000"/>
          </a:xfrm>
        </p:grpSpPr>
        <p:sp>
          <p:nvSpPr>
            <p:cNvPr id="320" name="Rounded Rectangle"/>
            <p:cNvSpPr/>
            <p:nvPr/>
          </p:nvSpPr>
          <p:spPr>
            <a:xfrm>
              <a:off x="0" y="0"/>
              <a:ext cx="10172604" cy="127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1" name="Circle"/>
            <p:cNvSpPr/>
            <p:nvPr/>
          </p:nvSpPr>
          <p:spPr>
            <a:xfrm>
              <a:off x="12115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2" name="Circle"/>
            <p:cNvSpPr/>
            <p:nvPr/>
          </p:nvSpPr>
          <p:spPr>
            <a:xfrm>
              <a:off x="124337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3" name="Circle"/>
            <p:cNvSpPr/>
            <p:nvPr/>
          </p:nvSpPr>
          <p:spPr>
            <a:xfrm>
              <a:off x="2365604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4" name="Circle"/>
            <p:cNvSpPr/>
            <p:nvPr/>
          </p:nvSpPr>
          <p:spPr>
            <a:xfrm>
              <a:off x="3487827" y="158750"/>
              <a:ext cx="952501" cy="952500"/>
            </a:xfrm>
            <a:prstGeom prst="ellipse">
              <a:avLst/>
            </a:prstGeom>
            <a:solidFill>
              <a:schemeClr val="accent1">
                <a:hueOff val="262910"/>
                <a:satOff val="3867"/>
                <a:lumOff val="-18039"/>
              </a:schemeClr>
            </a:solidFill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5" name="Circle"/>
            <p:cNvSpPr/>
            <p:nvPr/>
          </p:nvSpPr>
          <p:spPr>
            <a:xfrm>
              <a:off x="4610052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6" name="Circle"/>
            <p:cNvSpPr/>
            <p:nvPr/>
          </p:nvSpPr>
          <p:spPr>
            <a:xfrm>
              <a:off x="5732276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7" name="Circle"/>
            <p:cNvSpPr/>
            <p:nvPr/>
          </p:nvSpPr>
          <p:spPr>
            <a:xfrm>
              <a:off x="6854499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8" name="Circle"/>
            <p:cNvSpPr/>
            <p:nvPr/>
          </p:nvSpPr>
          <p:spPr>
            <a:xfrm>
              <a:off x="7976725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329" name="Circle"/>
            <p:cNvSpPr/>
            <p:nvPr/>
          </p:nvSpPr>
          <p:spPr>
            <a:xfrm>
              <a:off x="9098950" y="158750"/>
              <a:ext cx="952501" cy="952500"/>
            </a:xfrm>
            <a:prstGeom prst="ellips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onhecerá uma palavra pela companhia dela."/>
          <p:cNvSpPr txBox="1">
            <a:spLocks noGrp="1"/>
          </p:cNvSpPr>
          <p:nvPr>
            <p:ph type="body" idx="13"/>
          </p:nvPr>
        </p:nvSpPr>
        <p:spPr>
          <a:xfrm>
            <a:off x="1676400" y="4089400"/>
            <a:ext cx="21056600" cy="3509777"/>
          </a:xfrm>
          <a:prstGeom prst="rect">
            <a:avLst/>
          </a:prstGeom>
        </p:spPr>
        <p:txBody>
          <a:bodyPr/>
          <a:lstStyle/>
          <a:p>
            <a:r>
              <a:t>Conhecerá uma palavra pela companhia dela.</a:t>
            </a:r>
          </a:p>
        </p:txBody>
      </p:sp>
      <p:sp>
        <p:nvSpPr>
          <p:cNvPr id="335" name="John Rupert Firth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John Rupert Firth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Vector space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 models</a:t>
            </a:r>
          </a:p>
        </p:txBody>
      </p:sp>
      <p:sp>
        <p:nvSpPr>
          <p:cNvPr id="340" name="HipÓtese distributiv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HipÓtese distributiva</a:t>
            </a:r>
          </a:p>
        </p:txBody>
      </p:sp>
      <p:sp>
        <p:nvSpPr>
          <p:cNvPr id="341" name="Rounded Rectangle"/>
          <p:cNvSpPr/>
          <p:nvPr/>
        </p:nvSpPr>
        <p:spPr>
          <a:xfrm>
            <a:off x="7182593" y="4305354"/>
            <a:ext cx="10172605" cy="1270001"/>
          </a:xfrm>
          <a:prstGeom prst="roundRect">
            <a:avLst>
              <a:gd name="adj" fmla="val 15000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2" name="Circle"/>
          <p:cNvSpPr/>
          <p:nvPr/>
        </p:nvSpPr>
        <p:spPr>
          <a:xfrm>
            <a:off x="7303748" y="4464104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3" name="Circle"/>
          <p:cNvSpPr/>
          <p:nvPr/>
        </p:nvSpPr>
        <p:spPr>
          <a:xfrm>
            <a:off x="8425972" y="4464104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4" name="Circle"/>
          <p:cNvSpPr/>
          <p:nvPr/>
        </p:nvSpPr>
        <p:spPr>
          <a:xfrm>
            <a:off x="9548197" y="4464104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5" name="Circle"/>
          <p:cNvSpPr/>
          <p:nvPr/>
        </p:nvSpPr>
        <p:spPr>
          <a:xfrm>
            <a:off x="10670420" y="4464104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6" name="Circle"/>
          <p:cNvSpPr/>
          <p:nvPr/>
        </p:nvSpPr>
        <p:spPr>
          <a:xfrm>
            <a:off x="11792645" y="4464104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7" name="Circle"/>
          <p:cNvSpPr/>
          <p:nvPr/>
        </p:nvSpPr>
        <p:spPr>
          <a:xfrm>
            <a:off x="12914869" y="4464104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8" name="Circle"/>
          <p:cNvSpPr/>
          <p:nvPr/>
        </p:nvSpPr>
        <p:spPr>
          <a:xfrm>
            <a:off x="14037092" y="4464104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49" name="Circle"/>
          <p:cNvSpPr/>
          <p:nvPr/>
        </p:nvSpPr>
        <p:spPr>
          <a:xfrm>
            <a:off x="15159318" y="4464104"/>
            <a:ext cx="952501" cy="952501"/>
          </a:xfrm>
          <a:prstGeom prst="ellipse">
            <a:avLst/>
          </a:prstGeom>
          <a:solidFill>
            <a:schemeClr val="accent1">
              <a:hueOff val="104794"/>
              <a:lumOff val="-8431"/>
            </a:schemeClr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0" name="Circle"/>
          <p:cNvSpPr/>
          <p:nvPr/>
        </p:nvSpPr>
        <p:spPr>
          <a:xfrm>
            <a:off x="16281542" y="4464104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51" name="Python"/>
          <p:cNvSpPr txBox="1"/>
          <p:nvPr/>
        </p:nvSpPr>
        <p:spPr>
          <a:xfrm>
            <a:off x="5098402" y="4629204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cxnSp>
        <p:nvCxnSpPr>
          <p:cNvPr id="352" name="Connection Line"/>
          <p:cNvCxnSpPr>
            <a:stCxn id="342" idx="0"/>
            <a:endCxn id="354" idx="0"/>
          </p:cNvCxnSpPr>
          <p:nvPr/>
        </p:nvCxnSpPr>
        <p:spPr>
          <a:xfrm>
            <a:off x="7779998" y="4940354"/>
            <a:ext cx="1" cy="1610455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cxnSp>
        <p:nvCxnSpPr>
          <p:cNvPr id="353" name="Connection Line"/>
          <p:cNvCxnSpPr>
            <a:stCxn id="349" idx="0"/>
            <a:endCxn id="355" idx="0"/>
          </p:cNvCxnSpPr>
          <p:nvPr/>
        </p:nvCxnSpPr>
        <p:spPr>
          <a:xfrm>
            <a:off x="15635568" y="4940354"/>
            <a:ext cx="2" cy="2221177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54" name="Linguagem"/>
          <p:cNvSpPr txBox="1"/>
          <p:nvPr/>
        </p:nvSpPr>
        <p:spPr>
          <a:xfrm>
            <a:off x="6732248" y="6239658"/>
            <a:ext cx="20955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Linguagem</a:t>
            </a:r>
          </a:p>
        </p:txBody>
      </p:sp>
      <p:sp>
        <p:nvSpPr>
          <p:cNvPr id="355" name="Programação"/>
          <p:cNvSpPr txBox="1"/>
          <p:nvPr/>
        </p:nvSpPr>
        <p:spPr>
          <a:xfrm>
            <a:off x="14416178" y="6850380"/>
            <a:ext cx="24387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Programação</a:t>
            </a:r>
          </a:p>
        </p:txBody>
      </p:sp>
      <p:cxnSp>
        <p:nvCxnSpPr>
          <p:cNvPr id="356" name="Connection Line"/>
          <p:cNvCxnSpPr>
            <a:stCxn id="345" idx="0"/>
            <a:endCxn id="357" idx="0"/>
          </p:cNvCxnSpPr>
          <p:nvPr/>
        </p:nvCxnSpPr>
        <p:spPr>
          <a:xfrm>
            <a:off x="11146670" y="4940354"/>
            <a:ext cx="1" cy="1736985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57" name="Funcional"/>
          <p:cNvSpPr txBox="1"/>
          <p:nvPr/>
        </p:nvSpPr>
        <p:spPr>
          <a:xfrm>
            <a:off x="10244272" y="6366188"/>
            <a:ext cx="18047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Funcional</a:t>
            </a:r>
          </a:p>
        </p:txBody>
      </p:sp>
      <p:cxnSp>
        <p:nvCxnSpPr>
          <p:cNvPr id="358" name="Connection Line"/>
          <p:cNvCxnSpPr>
            <a:stCxn id="347" idx="0"/>
            <a:endCxn id="359" idx="0"/>
          </p:cNvCxnSpPr>
          <p:nvPr/>
        </p:nvCxnSpPr>
        <p:spPr>
          <a:xfrm>
            <a:off x="13391119" y="4940354"/>
            <a:ext cx="1" cy="1736985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59" name="tipada"/>
          <p:cNvSpPr txBox="1"/>
          <p:nvPr/>
        </p:nvSpPr>
        <p:spPr>
          <a:xfrm>
            <a:off x="12773709" y="6366188"/>
            <a:ext cx="12348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tipada</a:t>
            </a:r>
          </a:p>
        </p:txBody>
      </p:sp>
      <p:cxnSp>
        <p:nvCxnSpPr>
          <p:cNvPr id="360" name="Connection Line"/>
          <p:cNvCxnSpPr>
            <a:stCxn id="343" idx="0"/>
            <a:endCxn id="361" idx="0"/>
          </p:cNvCxnSpPr>
          <p:nvPr/>
        </p:nvCxnSpPr>
        <p:spPr>
          <a:xfrm>
            <a:off x="8902222" y="4940354"/>
            <a:ext cx="2" cy="2244249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61" name="Data"/>
          <p:cNvSpPr txBox="1"/>
          <p:nvPr/>
        </p:nvSpPr>
        <p:spPr>
          <a:xfrm>
            <a:off x="8432831" y="6873452"/>
            <a:ext cx="938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cxnSp>
        <p:nvCxnSpPr>
          <p:cNvPr id="362" name="Connection Line"/>
          <p:cNvCxnSpPr>
            <a:stCxn id="346" idx="0"/>
            <a:endCxn id="363" idx="0"/>
          </p:cNvCxnSpPr>
          <p:nvPr/>
        </p:nvCxnSpPr>
        <p:spPr>
          <a:xfrm flipH="1">
            <a:off x="12268894" y="4940354"/>
            <a:ext cx="2" cy="2381142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63" name="Science"/>
          <p:cNvSpPr txBox="1"/>
          <p:nvPr/>
        </p:nvSpPr>
        <p:spPr>
          <a:xfrm>
            <a:off x="11536612" y="7010345"/>
            <a:ext cx="14645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Science</a:t>
            </a:r>
          </a:p>
        </p:txBody>
      </p:sp>
      <p:sp>
        <p:nvSpPr>
          <p:cNvPr id="364" name="Rounded Rectangle"/>
          <p:cNvSpPr/>
          <p:nvPr/>
        </p:nvSpPr>
        <p:spPr>
          <a:xfrm>
            <a:off x="7182593" y="8750355"/>
            <a:ext cx="10172605" cy="1270001"/>
          </a:xfrm>
          <a:prstGeom prst="roundRect">
            <a:avLst>
              <a:gd name="adj" fmla="val 15000"/>
            </a:avLst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5" name="Circle"/>
          <p:cNvSpPr/>
          <p:nvPr/>
        </p:nvSpPr>
        <p:spPr>
          <a:xfrm>
            <a:off x="7303748" y="8909105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6" name="Circle"/>
          <p:cNvSpPr/>
          <p:nvPr/>
        </p:nvSpPr>
        <p:spPr>
          <a:xfrm>
            <a:off x="8425972" y="8909105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7" name="Circle"/>
          <p:cNvSpPr/>
          <p:nvPr/>
        </p:nvSpPr>
        <p:spPr>
          <a:xfrm>
            <a:off x="9548197" y="8909105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8" name="Circle"/>
          <p:cNvSpPr/>
          <p:nvPr/>
        </p:nvSpPr>
        <p:spPr>
          <a:xfrm>
            <a:off x="10670420" y="8909105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69" name="Circle"/>
          <p:cNvSpPr/>
          <p:nvPr/>
        </p:nvSpPr>
        <p:spPr>
          <a:xfrm>
            <a:off x="11792646" y="8909105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70" name="Circle"/>
          <p:cNvSpPr/>
          <p:nvPr/>
        </p:nvSpPr>
        <p:spPr>
          <a:xfrm>
            <a:off x="12914870" y="8909105"/>
            <a:ext cx="952501" cy="952501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71" name="Circle"/>
          <p:cNvSpPr/>
          <p:nvPr/>
        </p:nvSpPr>
        <p:spPr>
          <a:xfrm>
            <a:off x="14037092" y="8909105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72" name="Circle"/>
          <p:cNvSpPr/>
          <p:nvPr/>
        </p:nvSpPr>
        <p:spPr>
          <a:xfrm>
            <a:off x="15159318" y="8909105"/>
            <a:ext cx="952501" cy="952501"/>
          </a:xfrm>
          <a:prstGeom prst="ellipse">
            <a:avLst/>
          </a:prstGeom>
          <a:solidFill>
            <a:schemeClr val="accent1">
              <a:hueOff val="104794"/>
              <a:lumOff val="-8431"/>
            </a:schemeClr>
          </a:solidFill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73" name="Circle"/>
          <p:cNvSpPr/>
          <p:nvPr/>
        </p:nvSpPr>
        <p:spPr>
          <a:xfrm>
            <a:off x="16281542" y="8909105"/>
            <a:ext cx="952501" cy="952501"/>
          </a:xfrm>
          <a:prstGeom prst="ellipse">
            <a:avLst/>
          </a:prstGeom>
          <a:ln w="508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374" name="Haskel"/>
          <p:cNvSpPr txBox="1"/>
          <p:nvPr/>
        </p:nvSpPr>
        <p:spPr>
          <a:xfrm>
            <a:off x="5098403" y="9074204"/>
            <a:ext cx="127901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Haskel</a:t>
            </a:r>
          </a:p>
        </p:txBody>
      </p:sp>
      <p:cxnSp>
        <p:nvCxnSpPr>
          <p:cNvPr id="375" name="Connection Line"/>
          <p:cNvCxnSpPr>
            <a:stCxn id="365" idx="0"/>
            <a:endCxn id="377" idx="0"/>
          </p:cNvCxnSpPr>
          <p:nvPr/>
        </p:nvCxnSpPr>
        <p:spPr>
          <a:xfrm>
            <a:off x="7779998" y="9385355"/>
            <a:ext cx="1" cy="1610454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cxnSp>
        <p:nvCxnSpPr>
          <p:cNvPr id="376" name="Connection Line"/>
          <p:cNvCxnSpPr>
            <a:stCxn id="372" idx="0"/>
            <a:endCxn id="378" idx="0"/>
          </p:cNvCxnSpPr>
          <p:nvPr/>
        </p:nvCxnSpPr>
        <p:spPr>
          <a:xfrm flipH="1">
            <a:off x="15635567" y="9385355"/>
            <a:ext cx="2" cy="2221177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77" name="Linguagem"/>
          <p:cNvSpPr txBox="1"/>
          <p:nvPr/>
        </p:nvSpPr>
        <p:spPr>
          <a:xfrm>
            <a:off x="6732248" y="10684658"/>
            <a:ext cx="20955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Linguagem</a:t>
            </a:r>
          </a:p>
        </p:txBody>
      </p:sp>
      <p:sp>
        <p:nvSpPr>
          <p:cNvPr id="378" name="Programação"/>
          <p:cNvSpPr txBox="1"/>
          <p:nvPr/>
        </p:nvSpPr>
        <p:spPr>
          <a:xfrm>
            <a:off x="14416177" y="11295381"/>
            <a:ext cx="24387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Programação</a:t>
            </a:r>
          </a:p>
        </p:txBody>
      </p:sp>
      <p:cxnSp>
        <p:nvCxnSpPr>
          <p:cNvPr id="379" name="Connection Line"/>
          <p:cNvCxnSpPr>
            <a:stCxn id="368" idx="0"/>
            <a:endCxn id="380" idx="0"/>
          </p:cNvCxnSpPr>
          <p:nvPr/>
        </p:nvCxnSpPr>
        <p:spPr>
          <a:xfrm>
            <a:off x="11146670" y="9385355"/>
            <a:ext cx="1" cy="1736985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80" name="Funcional"/>
          <p:cNvSpPr txBox="1"/>
          <p:nvPr/>
        </p:nvSpPr>
        <p:spPr>
          <a:xfrm>
            <a:off x="10244272" y="10811189"/>
            <a:ext cx="18047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Funcional</a:t>
            </a:r>
          </a:p>
        </p:txBody>
      </p:sp>
      <p:cxnSp>
        <p:nvCxnSpPr>
          <p:cNvPr id="381" name="Connection Line"/>
          <p:cNvCxnSpPr>
            <a:stCxn id="370" idx="0"/>
            <a:endCxn id="382" idx="0"/>
          </p:cNvCxnSpPr>
          <p:nvPr/>
        </p:nvCxnSpPr>
        <p:spPr>
          <a:xfrm flipH="1">
            <a:off x="13391119" y="9385355"/>
            <a:ext cx="2" cy="1736985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82" name="tipada"/>
          <p:cNvSpPr txBox="1"/>
          <p:nvPr/>
        </p:nvSpPr>
        <p:spPr>
          <a:xfrm>
            <a:off x="12773709" y="10811189"/>
            <a:ext cx="123482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tipada</a:t>
            </a:r>
          </a:p>
        </p:txBody>
      </p:sp>
      <p:cxnSp>
        <p:nvCxnSpPr>
          <p:cNvPr id="383" name="Connection Line"/>
          <p:cNvCxnSpPr>
            <a:stCxn id="366" idx="0"/>
            <a:endCxn id="384" idx="0"/>
          </p:cNvCxnSpPr>
          <p:nvPr/>
        </p:nvCxnSpPr>
        <p:spPr>
          <a:xfrm>
            <a:off x="8902222" y="9385355"/>
            <a:ext cx="2" cy="2244248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84" name="Data"/>
          <p:cNvSpPr txBox="1"/>
          <p:nvPr/>
        </p:nvSpPr>
        <p:spPr>
          <a:xfrm>
            <a:off x="8432831" y="11318452"/>
            <a:ext cx="938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cxnSp>
        <p:nvCxnSpPr>
          <p:cNvPr id="385" name="Connection Line"/>
          <p:cNvCxnSpPr>
            <a:stCxn id="369" idx="0"/>
            <a:endCxn id="386" idx="0"/>
          </p:cNvCxnSpPr>
          <p:nvPr/>
        </p:nvCxnSpPr>
        <p:spPr>
          <a:xfrm flipH="1">
            <a:off x="12268895" y="9385355"/>
            <a:ext cx="2" cy="2381141"/>
          </a:xfrm>
          <a:prstGeom prst="straightConnector1">
            <a:avLst/>
          </a:prstGeom>
          <a:ln w="63500">
            <a:solidFill>
              <a:schemeClr val="accent1"/>
            </a:solidFill>
            <a:miter lim="400000"/>
            <a:tailEnd type="triangle"/>
          </a:ln>
        </p:spPr>
      </p:cxnSp>
      <p:sp>
        <p:nvSpPr>
          <p:cNvPr id="386" name="Science"/>
          <p:cNvSpPr txBox="1"/>
          <p:nvPr/>
        </p:nvSpPr>
        <p:spPr>
          <a:xfrm>
            <a:off x="11536613" y="11455345"/>
            <a:ext cx="14645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1" animBg="1" advAuto="0"/>
      <p:bldP spid="365" grpId="2" animBg="1" advAuto="0"/>
      <p:bldP spid="366" grpId="3" animBg="1" advAuto="0"/>
      <p:bldP spid="367" grpId="4" animBg="1" advAuto="0"/>
      <p:bldP spid="368" grpId="5" animBg="1" advAuto="0"/>
      <p:bldP spid="369" grpId="6" animBg="1" advAuto="0"/>
      <p:bldP spid="370" grpId="7" animBg="1" advAuto="0"/>
      <p:bldP spid="371" grpId="8" animBg="1" advAuto="0"/>
      <p:bldP spid="372" grpId="9" animBg="1" advAuto="0"/>
      <p:bldP spid="373" grpId="10" animBg="1" advAuto="0"/>
      <p:bldP spid="374" grpId="11" animBg="1" advAuto="0"/>
      <p:bldP spid="375" grpId="13" animBg="1" advAuto="0"/>
      <p:bldP spid="376" grpId="17" animBg="1" advAuto="0"/>
      <p:bldP spid="377" grpId="18" animBg="1" advAuto="0"/>
      <p:bldP spid="378" grpId="21" animBg="1" advAuto="0"/>
      <p:bldP spid="379" grpId="15" animBg="1" advAuto="0"/>
      <p:bldP spid="380" grpId="19" animBg="1" advAuto="0"/>
      <p:bldP spid="381" grpId="16" animBg="1" advAuto="0"/>
      <p:bldP spid="382" grpId="20" animBg="1" advAuto="0"/>
      <p:bldP spid="383" grpId="12" animBg="1" advAuto="0"/>
      <p:bldP spid="384" grpId="22" animBg="1" advAuto="0"/>
      <p:bldP spid="385" grpId="14" animBg="1" advAuto="0"/>
      <p:bldP spid="386" grpId="2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Language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Language models</a:t>
            </a:r>
          </a:p>
        </p:txBody>
      </p:sp>
      <p:sp>
        <p:nvSpPr>
          <p:cNvPr id="391" name="Modelos pre-treinad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Modelos pre-treinados</a:t>
            </a:r>
          </a:p>
        </p:txBody>
      </p:sp>
      <p:sp>
        <p:nvSpPr>
          <p:cNvPr id="392" name="Idéia principal: Treine um modelo em um conjunto de dados ENORME (tipo a Wikipedia ou vários sites) e re-use de acordo com a sua tarefa.…"/>
          <p:cNvSpPr txBox="1">
            <a:spLocks noGrp="1"/>
          </p:cNvSpPr>
          <p:nvPr>
            <p:ph type="body" idx="1"/>
          </p:nvPr>
        </p:nvSpPr>
        <p:spPr>
          <a:xfrm>
            <a:off x="762000" y="3657600"/>
            <a:ext cx="22860000" cy="9042400"/>
          </a:xfrm>
          <a:prstGeom prst="rect">
            <a:avLst/>
          </a:prstGeom>
        </p:spPr>
        <p:txBody>
          <a:bodyPr/>
          <a:lstStyle/>
          <a:p>
            <a:pPr marL="590550" indent="-590550" defTabSz="767715">
              <a:spcBef>
                <a:spcPts val="3600"/>
              </a:spcBef>
              <a:defRPr sz="4743"/>
            </a:pPr>
            <a:r>
              <a:rPr dirty="0" err="1"/>
              <a:t>Idéia</a:t>
            </a:r>
            <a:r>
              <a:rPr dirty="0"/>
              <a:t> principal: </a:t>
            </a:r>
            <a:r>
              <a:rPr dirty="0" err="1"/>
              <a:t>Treine</a:t>
            </a:r>
            <a:r>
              <a:rPr dirty="0"/>
              <a:t> um </a:t>
            </a:r>
            <a:r>
              <a:rPr dirty="0" err="1"/>
              <a:t>modelo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um conjunto de dados ENORME (</a:t>
            </a:r>
            <a:r>
              <a:rPr dirty="0" err="1"/>
              <a:t>tipo</a:t>
            </a:r>
            <a:r>
              <a:rPr dirty="0"/>
              <a:t> a Wikipedia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vários</a:t>
            </a:r>
            <a:r>
              <a:rPr dirty="0"/>
              <a:t> sites) e re-use de </a:t>
            </a:r>
            <a:r>
              <a:rPr dirty="0" err="1"/>
              <a:t>acordo</a:t>
            </a:r>
            <a:r>
              <a:rPr dirty="0"/>
              <a:t> com a </a:t>
            </a:r>
            <a:r>
              <a:rPr dirty="0" err="1"/>
              <a:t>sua</a:t>
            </a:r>
            <a:r>
              <a:rPr dirty="0"/>
              <a:t> </a:t>
            </a:r>
            <a:r>
              <a:rPr dirty="0" err="1"/>
              <a:t>tarefa</a:t>
            </a:r>
            <a:r>
              <a:rPr dirty="0"/>
              <a:t>.</a:t>
            </a:r>
          </a:p>
          <a:p>
            <a:pPr marL="590550" indent="-590550" defTabSz="767715">
              <a:spcBef>
                <a:spcPts val="3600"/>
              </a:spcBef>
              <a:defRPr sz="4743"/>
            </a:pPr>
            <a:r>
              <a:rPr dirty="0"/>
              <a:t>Com </a:t>
            </a:r>
            <a:r>
              <a:rPr dirty="0" err="1"/>
              <a:t>isso</a:t>
            </a:r>
            <a:r>
              <a:rPr dirty="0"/>
              <a:t>, se </a:t>
            </a:r>
            <a:r>
              <a:rPr dirty="0" err="1"/>
              <a:t>aprende</a:t>
            </a:r>
            <a:r>
              <a:rPr dirty="0"/>
              <a:t> </a:t>
            </a:r>
            <a:r>
              <a:rPr dirty="0" err="1"/>
              <a:t>muito</a:t>
            </a:r>
            <a:r>
              <a:rPr dirty="0"/>
              <a:t> </a:t>
            </a:r>
            <a:r>
              <a:rPr dirty="0" err="1"/>
              <a:t>sobre</a:t>
            </a:r>
            <a:r>
              <a:rPr dirty="0"/>
              <a:t> “o </a:t>
            </a:r>
            <a:r>
              <a:rPr dirty="0" err="1"/>
              <a:t>mundo</a:t>
            </a:r>
            <a:r>
              <a:rPr dirty="0"/>
              <a:t>”, e se </a:t>
            </a:r>
            <a:r>
              <a:rPr dirty="0" err="1"/>
              <a:t>espera</a:t>
            </a:r>
            <a:r>
              <a:rPr dirty="0"/>
              <a:t> que </a:t>
            </a:r>
            <a:r>
              <a:rPr dirty="0" err="1"/>
              <a:t>esse</a:t>
            </a:r>
            <a:r>
              <a:rPr dirty="0"/>
              <a:t> </a:t>
            </a:r>
            <a:r>
              <a:rPr dirty="0" err="1"/>
              <a:t>conhecimento</a:t>
            </a:r>
            <a:r>
              <a:rPr dirty="0"/>
              <a:t> </a:t>
            </a:r>
            <a:r>
              <a:rPr dirty="0" err="1"/>
              <a:t>seja</a:t>
            </a:r>
            <a:r>
              <a:rPr dirty="0"/>
              <a:t> </a:t>
            </a:r>
            <a:r>
              <a:rPr dirty="0" err="1"/>
              <a:t>absorvido</a:t>
            </a:r>
            <a:r>
              <a:rPr dirty="0"/>
              <a:t> pela </a:t>
            </a:r>
            <a:r>
              <a:rPr dirty="0" err="1"/>
              <a:t>representação</a:t>
            </a:r>
            <a:r>
              <a:rPr dirty="0"/>
              <a:t> das </a:t>
            </a:r>
            <a:r>
              <a:rPr dirty="0" err="1"/>
              <a:t>palavras</a:t>
            </a:r>
            <a:r>
              <a:rPr dirty="0"/>
              <a:t>.</a:t>
            </a:r>
          </a:p>
          <a:p>
            <a:pPr marL="590550" indent="-590550" defTabSz="767715">
              <a:spcBef>
                <a:spcPts val="3600"/>
              </a:spcBef>
              <a:defRPr sz="4743"/>
            </a:pPr>
            <a:r>
              <a:rPr dirty="0"/>
              <a:t>Por </a:t>
            </a:r>
            <a:r>
              <a:rPr dirty="0" err="1"/>
              <a:t>exemplo</a:t>
            </a:r>
            <a:r>
              <a:rPr dirty="0"/>
              <a:t>:</a:t>
            </a:r>
          </a:p>
          <a:p>
            <a:pPr marL="1181100" lvl="1" indent="-590550" defTabSz="767715">
              <a:spcBef>
                <a:spcPts val="3600"/>
              </a:spcBef>
              <a:defRPr sz="4743"/>
            </a:pPr>
            <a:r>
              <a:rPr dirty="0"/>
              <a:t>Word2Vec (Google, 2013)</a:t>
            </a:r>
          </a:p>
          <a:p>
            <a:pPr marL="1181100" lvl="1" indent="-590550" defTabSz="767715">
              <a:spcBef>
                <a:spcPts val="3600"/>
              </a:spcBef>
              <a:defRPr sz="4743"/>
            </a:pPr>
            <a:r>
              <a:rPr dirty="0" err="1"/>
              <a:t>GLoVe</a:t>
            </a:r>
            <a:r>
              <a:rPr dirty="0"/>
              <a:t> (Stanford, 2014)</a:t>
            </a:r>
          </a:p>
          <a:p>
            <a:pPr marL="1181100" lvl="1" indent="-590550" defTabSz="767715">
              <a:spcBef>
                <a:spcPts val="3600"/>
              </a:spcBef>
              <a:defRPr sz="4743"/>
            </a:pPr>
            <a:r>
              <a:rPr dirty="0"/>
              <a:t>FastText (Facebook, 2017)</a:t>
            </a:r>
          </a:p>
        </p:txBody>
      </p:sp>
      <p:sp>
        <p:nvSpPr>
          <p:cNvPr id="395" name="Connection Line"/>
          <p:cNvSpPr/>
          <p:nvPr/>
        </p:nvSpPr>
        <p:spPr>
          <a:xfrm>
            <a:off x="9504092" y="9609373"/>
            <a:ext cx="2573220" cy="2438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9" h="21600" extrusionOk="0">
                <a:moveTo>
                  <a:pt x="0" y="0"/>
                </a:moveTo>
                <a:cubicBezTo>
                  <a:pt x="21106" y="7178"/>
                  <a:pt x="21600" y="14378"/>
                  <a:pt x="1483" y="21600"/>
                </a:cubicBezTo>
              </a:path>
            </a:pathLst>
          </a:custGeom>
          <a:ln w="762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/>
          <a:lstStyle/>
          <a:p>
            <a:endParaRPr/>
          </a:p>
        </p:txBody>
      </p:sp>
      <p:sp>
        <p:nvSpPr>
          <p:cNvPr id="394" name="(Mesmo cara, Tomas Mikolov)"/>
          <p:cNvSpPr txBox="1"/>
          <p:nvPr/>
        </p:nvSpPr>
        <p:spPr>
          <a:xfrm>
            <a:off x="12180323" y="10547192"/>
            <a:ext cx="54495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3100">
                <a:solidFill>
                  <a:srgbClr val="FFFFFF"/>
                </a:solidFill>
                <a:latin typeface="Architects Daughter Regular"/>
                <a:ea typeface="Architects Daughter Regular"/>
                <a:cs typeface="Architects Daughter Regular"/>
                <a:sym typeface="Architects Daughter Regular"/>
              </a:defRPr>
            </a:lvl1pPr>
          </a:lstStyle>
          <a:p>
            <a:r>
              <a:t>(Mesmo cara, Tomas Mikolov)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1" build="p" bldLvl="5" animBg="1" advAuto="0"/>
      <p:bldP spid="395" grpId="0" animBg="1"/>
      <p:bldP spid="394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Learned representat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Learned representations</a:t>
            </a:r>
          </a:p>
        </p:txBody>
      </p:sp>
      <p:sp>
        <p:nvSpPr>
          <p:cNvPr id="398" name="Word2vec"/>
          <p:cNvSpPr txBox="1">
            <a:spLocks noGrp="1"/>
          </p:cNvSpPr>
          <p:nvPr>
            <p:ph type="title"/>
          </p:nvPr>
        </p:nvSpPr>
        <p:spPr>
          <a:xfrm>
            <a:off x="762000" y="2083677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Word2vec</a:t>
            </a:r>
          </a:p>
        </p:txBody>
      </p:sp>
      <p:grpSp>
        <p:nvGrpSpPr>
          <p:cNvPr id="409" name="Group"/>
          <p:cNvGrpSpPr/>
          <p:nvPr/>
        </p:nvGrpSpPr>
        <p:grpSpPr>
          <a:xfrm rot="16200000">
            <a:off x="2452602" y="4077051"/>
            <a:ext cx="2362201" cy="294910"/>
            <a:chOff x="0" y="0"/>
            <a:chExt cx="2362200" cy="294909"/>
          </a:xfrm>
        </p:grpSpPr>
        <p:sp>
          <p:nvSpPr>
            <p:cNvPr id="399" name="Rounded Rectangle"/>
            <p:cNvSpPr/>
            <p:nvPr/>
          </p:nvSpPr>
          <p:spPr>
            <a:xfrm>
              <a:off x="0" y="0"/>
              <a:ext cx="2362200" cy="294910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0" name="Circle"/>
            <p:cNvSpPr/>
            <p:nvPr/>
          </p:nvSpPr>
          <p:spPr>
            <a:xfrm>
              <a:off x="28133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1" name="Circle"/>
            <p:cNvSpPr/>
            <p:nvPr/>
          </p:nvSpPr>
          <p:spPr>
            <a:xfrm>
              <a:off x="288727" y="36863"/>
              <a:ext cx="221183" cy="221183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2" name="Circle"/>
            <p:cNvSpPr/>
            <p:nvPr/>
          </p:nvSpPr>
          <p:spPr>
            <a:xfrm>
              <a:off x="549321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3" name="Circle"/>
            <p:cNvSpPr/>
            <p:nvPr/>
          </p:nvSpPr>
          <p:spPr>
            <a:xfrm>
              <a:off x="809915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4" name="Circle"/>
            <p:cNvSpPr/>
            <p:nvPr/>
          </p:nvSpPr>
          <p:spPr>
            <a:xfrm>
              <a:off x="1070509" y="36863"/>
              <a:ext cx="221182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5" name="Circle"/>
            <p:cNvSpPr/>
            <p:nvPr/>
          </p:nvSpPr>
          <p:spPr>
            <a:xfrm>
              <a:off x="1331103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6" name="Circle"/>
            <p:cNvSpPr/>
            <p:nvPr/>
          </p:nvSpPr>
          <p:spPr>
            <a:xfrm>
              <a:off x="1591697" y="36863"/>
              <a:ext cx="221182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7" name="Circle"/>
            <p:cNvSpPr/>
            <p:nvPr/>
          </p:nvSpPr>
          <p:spPr>
            <a:xfrm>
              <a:off x="1852291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08" name="Circle"/>
            <p:cNvSpPr/>
            <p:nvPr/>
          </p:nvSpPr>
          <p:spPr>
            <a:xfrm>
              <a:off x="2112885" y="36863"/>
              <a:ext cx="221183" cy="221183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410" name="A linguagem de programação python é usada em data science"/>
          <p:cNvSpPr txBox="1"/>
          <p:nvPr/>
        </p:nvSpPr>
        <p:spPr>
          <a:xfrm>
            <a:off x="6252021" y="12679827"/>
            <a:ext cx="129968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500"/>
            </a:pPr>
            <a:r>
              <a:t>A linguagem de programação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python </a:t>
            </a:r>
            <a:r>
              <a:t>é usada em data science</a:t>
            </a:r>
          </a:p>
        </p:txBody>
      </p:sp>
      <p:grpSp>
        <p:nvGrpSpPr>
          <p:cNvPr id="421" name="Group"/>
          <p:cNvGrpSpPr/>
          <p:nvPr/>
        </p:nvGrpSpPr>
        <p:grpSpPr>
          <a:xfrm rot="16200000">
            <a:off x="2452465" y="6699642"/>
            <a:ext cx="2362513" cy="294950"/>
            <a:chOff x="0" y="0"/>
            <a:chExt cx="2362512" cy="294948"/>
          </a:xfrm>
        </p:grpSpPr>
        <p:sp>
          <p:nvSpPr>
            <p:cNvPr id="411" name="Rounded Rectangle"/>
            <p:cNvSpPr/>
            <p:nvPr/>
          </p:nvSpPr>
          <p:spPr>
            <a:xfrm>
              <a:off x="0" y="0"/>
              <a:ext cx="2362513" cy="294949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2" name="Circle"/>
            <p:cNvSpPr/>
            <p:nvPr/>
          </p:nvSpPr>
          <p:spPr>
            <a:xfrm>
              <a:off x="28137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3" name="Circle"/>
            <p:cNvSpPr/>
            <p:nvPr/>
          </p:nvSpPr>
          <p:spPr>
            <a:xfrm>
              <a:off x="288765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4" name="Circle"/>
            <p:cNvSpPr/>
            <p:nvPr/>
          </p:nvSpPr>
          <p:spPr>
            <a:xfrm>
              <a:off x="549394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5" name="Circle"/>
            <p:cNvSpPr/>
            <p:nvPr/>
          </p:nvSpPr>
          <p:spPr>
            <a:xfrm>
              <a:off x="810022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6" name="Circle"/>
            <p:cNvSpPr/>
            <p:nvPr/>
          </p:nvSpPr>
          <p:spPr>
            <a:xfrm>
              <a:off x="1070650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7" name="Circle"/>
            <p:cNvSpPr/>
            <p:nvPr/>
          </p:nvSpPr>
          <p:spPr>
            <a:xfrm>
              <a:off x="1331279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8" name="Circle"/>
            <p:cNvSpPr/>
            <p:nvPr/>
          </p:nvSpPr>
          <p:spPr>
            <a:xfrm>
              <a:off x="1591907" y="36868"/>
              <a:ext cx="221212" cy="221212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19" name="Circle"/>
            <p:cNvSpPr/>
            <p:nvPr/>
          </p:nvSpPr>
          <p:spPr>
            <a:xfrm>
              <a:off x="1852536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0" name="Circle"/>
            <p:cNvSpPr/>
            <p:nvPr/>
          </p:nvSpPr>
          <p:spPr>
            <a:xfrm>
              <a:off x="2113165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432" name="Group"/>
          <p:cNvGrpSpPr/>
          <p:nvPr/>
        </p:nvGrpSpPr>
        <p:grpSpPr>
          <a:xfrm rot="16200000">
            <a:off x="2452465" y="9322255"/>
            <a:ext cx="2362513" cy="294949"/>
            <a:chOff x="0" y="0"/>
            <a:chExt cx="2362512" cy="294948"/>
          </a:xfrm>
        </p:grpSpPr>
        <p:sp>
          <p:nvSpPr>
            <p:cNvPr id="422" name="Rounded Rectangle"/>
            <p:cNvSpPr/>
            <p:nvPr/>
          </p:nvSpPr>
          <p:spPr>
            <a:xfrm>
              <a:off x="0" y="0"/>
              <a:ext cx="2362513" cy="294949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3" name="Circle"/>
            <p:cNvSpPr/>
            <p:nvPr/>
          </p:nvSpPr>
          <p:spPr>
            <a:xfrm>
              <a:off x="28137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4" name="Circle"/>
            <p:cNvSpPr/>
            <p:nvPr/>
          </p:nvSpPr>
          <p:spPr>
            <a:xfrm>
              <a:off x="288765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5" name="Circle"/>
            <p:cNvSpPr/>
            <p:nvPr/>
          </p:nvSpPr>
          <p:spPr>
            <a:xfrm>
              <a:off x="549394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6" name="Circle"/>
            <p:cNvSpPr/>
            <p:nvPr/>
          </p:nvSpPr>
          <p:spPr>
            <a:xfrm>
              <a:off x="810022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7" name="Circle"/>
            <p:cNvSpPr/>
            <p:nvPr/>
          </p:nvSpPr>
          <p:spPr>
            <a:xfrm>
              <a:off x="1070650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8" name="Circle"/>
            <p:cNvSpPr/>
            <p:nvPr/>
          </p:nvSpPr>
          <p:spPr>
            <a:xfrm>
              <a:off x="1331279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29" name="Circle"/>
            <p:cNvSpPr/>
            <p:nvPr/>
          </p:nvSpPr>
          <p:spPr>
            <a:xfrm>
              <a:off x="1591907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0" name="Circle"/>
            <p:cNvSpPr/>
            <p:nvPr/>
          </p:nvSpPr>
          <p:spPr>
            <a:xfrm>
              <a:off x="1852536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1" name="Circle"/>
            <p:cNvSpPr/>
            <p:nvPr/>
          </p:nvSpPr>
          <p:spPr>
            <a:xfrm>
              <a:off x="2113165" y="36868"/>
              <a:ext cx="221212" cy="221212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443" name="Group"/>
          <p:cNvGrpSpPr/>
          <p:nvPr/>
        </p:nvGrpSpPr>
        <p:grpSpPr>
          <a:xfrm rot="16200000">
            <a:off x="2452465" y="11944867"/>
            <a:ext cx="2362513" cy="294949"/>
            <a:chOff x="0" y="0"/>
            <a:chExt cx="2362512" cy="294948"/>
          </a:xfrm>
        </p:grpSpPr>
        <p:sp>
          <p:nvSpPr>
            <p:cNvPr id="433" name="Rounded Rectangle"/>
            <p:cNvSpPr/>
            <p:nvPr/>
          </p:nvSpPr>
          <p:spPr>
            <a:xfrm>
              <a:off x="0" y="0"/>
              <a:ext cx="2362513" cy="294949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4" name="Circle"/>
            <p:cNvSpPr/>
            <p:nvPr/>
          </p:nvSpPr>
          <p:spPr>
            <a:xfrm>
              <a:off x="28137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5" name="Circle"/>
            <p:cNvSpPr/>
            <p:nvPr/>
          </p:nvSpPr>
          <p:spPr>
            <a:xfrm>
              <a:off x="288765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6" name="Circle"/>
            <p:cNvSpPr/>
            <p:nvPr/>
          </p:nvSpPr>
          <p:spPr>
            <a:xfrm>
              <a:off x="549394" y="36868"/>
              <a:ext cx="221212" cy="221212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7" name="Circle"/>
            <p:cNvSpPr/>
            <p:nvPr/>
          </p:nvSpPr>
          <p:spPr>
            <a:xfrm>
              <a:off x="810022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8" name="Circle"/>
            <p:cNvSpPr/>
            <p:nvPr/>
          </p:nvSpPr>
          <p:spPr>
            <a:xfrm>
              <a:off x="1070650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39" name="Circle"/>
            <p:cNvSpPr/>
            <p:nvPr/>
          </p:nvSpPr>
          <p:spPr>
            <a:xfrm>
              <a:off x="1331279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0" name="Circle"/>
            <p:cNvSpPr/>
            <p:nvPr/>
          </p:nvSpPr>
          <p:spPr>
            <a:xfrm>
              <a:off x="1591907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1" name="Circle"/>
            <p:cNvSpPr/>
            <p:nvPr/>
          </p:nvSpPr>
          <p:spPr>
            <a:xfrm>
              <a:off x="1852536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2" name="Circle"/>
            <p:cNvSpPr/>
            <p:nvPr/>
          </p:nvSpPr>
          <p:spPr>
            <a:xfrm>
              <a:off x="2113165" y="36868"/>
              <a:ext cx="221212" cy="221212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454" name="Group"/>
          <p:cNvGrpSpPr/>
          <p:nvPr/>
        </p:nvGrpSpPr>
        <p:grpSpPr>
          <a:xfrm rot="16200000">
            <a:off x="4793427" y="7574208"/>
            <a:ext cx="3175001" cy="396384"/>
            <a:chOff x="0" y="0"/>
            <a:chExt cx="3175000" cy="396383"/>
          </a:xfrm>
        </p:grpSpPr>
        <p:sp>
          <p:nvSpPr>
            <p:cNvPr id="444" name="Rounded Rectangle"/>
            <p:cNvSpPr/>
            <p:nvPr/>
          </p:nvSpPr>
          <p:spPr>
            <a:xfrm>
              <a:off x="0" y="0"/>
              <a:ext cx="3175000" cy="396384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5" name="Circle"/>
            <p:cNvSpPr/>
            <p:nvPr/>
          </p:nvSpPr>
          <p:spPr>
            <a:xfrm>
              <a:off x="37814" y="49548"/>
              <a:ext cx="297288" cy="297288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6" name="Circle"/>
            <p:cNvSpPr/>
            <p:nvPr/>
          </p:nvSpPr>
          <p:spPr>
            <a:xfrm>
              <a:off x="388074" y="49548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7" name="Circle"/>
            <p:cNvSpPr/>
            <p:nvPr/>
          </p:nvSpPr>
          <p:spPr>
            <a:xfrm>
              <a:off x="738335" y="49548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8" name="Circle"/>
            <p:cNvSpPr/>
            <p:nvPr/>
          </p:nvSpPr>
          <p:spPr>
            <a:xfrm>
              <a:off x="1088596" y="49548"/>
              <a:ext cx="297288" cy="297288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49" name="Circle"/>
            <p:cNvSpPr/>
            <p:nvPr/>
          </p:nvSpPr>
          <p:spPr>
            <a:xfrm>
              <a:off x="1438856" y="49548"/>
              <a:ext cx="297288" cy="297288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50" name="Circle"/>
            <p:cNvSpPr/>
            <p:nvPr/>
          </p:nvSpPr>
          <p:spPr>
            <a:xfrm>
              <a:off x="1789117" y="49548"/>
              <a:ext cx="297288" cy="297288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51" name="Circle"/>
            <p:cNvSpPr/>
            <p:nvPr/>
          </p:nvSpPr>
          <p:spPr>
            <a:xfrm>
              <a:off x="2139377" y="49548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52" name="Circle"/>
            <p:cNvSpPr/>
            <p:nvPr/>
          </p:nvSpPr>
          <p:spPr>
            <a:xfrm>
              <a:off x="2489638" y="49548"/>
              <a:ext cx="297289" cy="297288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53" name="Circle"/>
            <p:cNvSpPr/>
            <p:nvPr/>
          </p:nvSpPr>
          <p:spPr>
            <a:xfrm>
              <a:off x="2839899" y="49548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491" name="Connection Line"/>
          <p:cNvSpPr/>
          <p:nvPr/>
        </p:nvSpPr>
        <p:spPr>
          <a:xfrm>
            <a:off x="3789071" y="4305004"/>
            <a:ext cx="2385730" cy="2734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553" y="4935"/>
                  <a:pt x="17753" y="12135"/>
                  <a:pt x="21600" y="21600"/>
                </a:cubicBezTo>
              </a:path>
            </a:pathLst>
          </a:cu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92" name="Connection Line"/>
          <p:cNvSpPr/>
          <p:nvPr/>
        </p:nvSpPr>
        <p:spPr>
          <a:xfrm>
            <a:off x="3789064" y="6694337"/>
            <a:ext cx="2385755" cy="809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36" extrusionOk="0">
                <a:moveTo>
                  <a:pt x="0" y="2363"/>
                </a:moveTo>
                <a:cubicBezTo>
                  <a:pt x="8726" y="-3564"/>
                  <a:pt x="15926" y="1660"/>
                  <a:pt x="21600" y="18036"/>
                </a:cubicBezTo>
              </a:path>
            </a:pathLst>
          </a:cu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93" name="Connection Line"/>
          <p:cNvSpPr/>
          <p:nvPr/>
        </p:nvSpPr>
        <p:spPr>
          <a:xfrm>
            <a:off x="3789062" y="7770390"/>
            <a:ext cx="2385727" cy="1394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698" y="7473"/>
                  <a:pt x="11898" y="273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94" name="Connection Line"/>
          <p:cNvSpPr/>
          <p:nvPr/>
        </p:nvSpPr>
        <p:spPr>
          <a:xfrm>
            <a:off x="3789060" y="7920340"/>
            <a:ext cx="2385717" cy="3465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498" y="12779"/>
                  <a:pt x="10698" y="5579"/>
                  <a:pt x="21600" y="0"/>
                </a:cubicBezTo>
              </a:path>
            </a:pathLst>
          </a:cu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240" y="7137400"/>
            <a:ext cx="1270001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06" y="5679330"/>
            <a:ext cx="4186139" cy="4186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366" y="7137400"/>
            <a:ext cx="1270001" cy="127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6917" y="5679330"/>
            <a:ext cx="4186139" cy="41861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1" name="Group"/>
          <p:cNvGrpSpPr/>
          <p:nvPr/>
        </p:nvGrpSpPr>
        <p:grpSpPr>
          <a:xfrm>
            <a:off x="14125781" y="6535159"/>
            <a:ext cx="396384" cy="2474481"/>
            <a:chOff x="0" y="0"/>
            <a:chExt cx="396383" cy="2474479"/>
          </a:xfrm>
        </p:grpSpPr>
        <p:sp>
          <p:nvSpPr>
            <p:cNvPr id="463" name="Rounded Rectangle"/>
            <p:cNvSpPr/>
            <p:nvPr/>
          </p:nvSpPr>
          <p:spPr>
            <a:xfrm rot="16200000">
              <a:off x="-1039049" y="1039048"/>
              <a:ext cx="2474481" cy="396384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4" name="Circle"/>
            <p:cNvSpPr/>
            <p:nvPr/>
          </p:nvSpPr>
          <p:spPr>
            <a:xfrm rot="16200000">
              <a:off x="49548" y="2139377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5" name="Circle"/>
            <p:cNvSpPr/>
            <p:nvPr/>
          </p:nvSpPr>
          <p:spPr>
            <a:xfrm rot="16200000">
              <a:off x="49548" y="1789117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6" name="Circle"/>
            <p:cNvSpPr/>
            <p:nvPr/>
          </p:nvSpPr>
          <p:spPr>
            <a:xfrm rot="16200000">
              <a:off x="49548" y="1438856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7" name="Circle"/>
            <p:cNvSpPr/>
            <p:nvPr/>
          </p:nvSpPr>
          <p:spPr>
            <a:xfrm rot="16200000">
              <a:off x="49548" y="1088595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8" name="Circle"/>
            <p:cNvSpPr/>
            <p:nvPr/>
          </p:nvSpPr>
          <p:spPr>
            <a:xfrm rot="16200000">
              <a:off x="49548" y="738335"/>
              <a:ext cx="297289" cy="297288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69" name="Circle"/>
            <p:cNvSpPr/>
            <p:nvPr/>
          </p:nvSpPr>
          <p:spPr>
            <a:xfrm rot="16200000">
              <a:off x="49548" y="388073"/>
              <a:ext cx="297289" cy="297289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0" name="Circle"/>
            <p:cNvSpPr/>
            <p:nvPr/>
          </p:nvSpPr>
          <p:spPr>
            <a:xfrm rot="16200000">
              <a:off x="49548" y="37813"/>
              <a:ext cx="297289" cy="297289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472" name="Line"/>
          <p:cNvSpPr/>
          <p:nvPr/>
        </p:nvSpPr>
        <p:spPr>
          <a:xfrm>
            <a:off x="20310569" y="7772400"/>
            <a:ext cx="15330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473" name="Line"/>
          <p:cNvSpPr/>
          <p:nvPr/>
        </p:nvSpPr>
        <p:spPr>
          <a:xfrm>
            <a:off x="12368836" y="7772400"/>
            <a:ext cx="1533046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484" name="Group"/>
          <p:cNvGrpSpPr/>
          <p:nvPr/>
        </p:nvGrpSpPr>
        <p:grpSpPr>
          <a:xfrm rot="16200000">
            <a:off x="20543959" y="7534570"/>
            <a:ext cx="3810001" cy="475661"/>
            <a:chOff x="0" y="0"/>
            <a:chExt cx="3810000" cy="475659"/>
          </a:xfrm>
        </p:grpSpPr>
        <p:sp>
          <p:nvSpPr>
            <p:cNvPr id="474" name="Rounded Rectangle"/>
            <p:cNvSpPr/>
            <p:nvPr/>
          </p:nvSpPr>
          <p:spPr>
            <a:xfrm>
              <a:off x="0" y="0"/>
              <a:ext cx="3810000" cy="475660"/>
            </a:xfrm>
            <a:prstGeom prst="roundRect">
              <a:avLst>
                <a:gd name="adj" fmla="val 15000"/>
              </a:avLst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5" name="Circle"/>
            <p:cNvSpPr/>
            <p:nvPr/>
          </p:nvSpPr>
          <p:spPr>
            <a:xfrm>
              <a:off x="45377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6" name="Circle"/>
            <p:cNvSpPr/>
            <p:nvPr/>
          </p:nvSpPr>
          <p:spPr>
            <a:xfrm>
              <a:off x="465689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7" name="Circle"/>
            <p:cNvSpPr/>
            <p:nvPr/>
          </p:nvSpPr>
          <p:spPr>
            <a:xfrm>
              <a:off x="886002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8" name="Circle"/>
            <p:cNvSpPr/>
            <p:nvPr/>
          </p:nvSpPr>
          <p:spPr>
            <a:xfrm>
              <a:off x="1306315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79" name="Circle"/>
            <p:cNvSpPr/>
            <p:nvPr/>
          </p:nvSpPr>
          <p:spPr>
            <a:xfrm>
              <a:off x="1726627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80" name="Circle"/>
            <p:cNvSpPr/>
            <p:nvPr/>
          </p:nvSpPr>
          <p:spPr>
            <a:xfrm>
              <a:off x="2146940" y="59457"/>
              <a:ext cx="356746" cy="356746"/>
            </a:xfrm>
            <a:prstGeom prst="ellipse">
              <a:avLst/>
            </a:prstGeom>
            <a:solidFill>
              <a:schemeClr val="accent1"/>
            </a:solidFill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81" name="Circle"/>
            <p:cNvSpPr/>
            <p:nvPr/>
          </p:nvSpPr>
          <p:spPr>
            <a:xfrm>
              <a:off x="2567253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82" name="Circle"/>
            <p:cNvSpPr/>
            <p:nvPr/>
          </p:nvSpPr>
          <p:spPr>
            <a:xfrm>
              <a:off x="2987566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483" name="Circle"/>
            <p:cNvSpPr/>
            <p:nvPr/>
          </p:nvSpPr>
          <p:spPr>
            <a:xfrm>
              <a:off x="3407879" y="59457"/>
              <a:ext cx="356746" cy="356746"/>
            </a:xfrm>
            <a:prstGeom prst="ellipse">
              <a:avLst/>
            </a:prstGeom>
            <a:noFill/>
            <a:ln w="158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485" name="Linguagem"/>
          <p:cNvSpPr txBox="1"/>
          <p:nvPr/>
        </p:nvSpPr>
        <p:spPr>
          <a:xfrm>
            <a:off x="1065977" y="3913355"/>
            <a:ext cx="20955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Linguagem</a:t>
            </a:r>
          </a:p>
        </p:txBody>
      </p:sp>
      <p:sp>
        <p:nvSpPr>
          <p:cNvPr id="486" name="Programação"/>
          <p:cNvSpPr txBox="1"/>
          <p:nvPr/>
        </p:nvSpPr>
        <p:spPr>
          <a:xfrm>
            <a:off x="894336" y="6681955"/>
            <a:ext cx="24387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Programação</a:t>
            </a:r>
          </a:p>
        </p:txBody>
      </p:sp>
      <p:sp>
        <p:nvSpPr>
          <p:cNvPr id="487" name="Data"/>
          <p:cNvSpPr txBox="1"/>
          <p:nvPr/>
        </p:nvSpPr>
        <p:spPr>
          <a:xfrm>
            <a:off x="1644335" y="9281222"/>
            <a:ext cx="938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sp>
        <p:nvSpPr>
          <p:cNvPr id="488" name="Science"/>
          <p:cNvSpPr txBox="1"/>
          <p:nvPr/>
        </p:nvSpPr>
        <p:spPr>
          <a:xfrm>
            <a:off x="1381445" y="11880488"/>
            <a:ext cx="14645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Science</a:t>
            </a:r>
          </a:p>
        </p:txBody>
      </p:sp>
      <p:sp>
        <p:nvSpPr>
          <p:cNvPr id="489" name="Python"/>
          <p:cNvSpPr txBox="1"/>
          <p:nvPr/>
        </p:nvSpPr>
        <p:spPr>
          <a:xfrm>
            <a:off x="21789448" y="10204088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sp>
        <p:nvSpPr>
          <p:cNvPr id="490" name="Rectangle"/>
          <p:cNvSpPr/>
          <p:nvPr/>
        </p:nvSpPr>
        <p:spPr>
          <a:xfrm>
            <a:off x="13989538" y="6346061"/>
            <a:ext cx="668868" cy="2852678"/>
          </a:xfrm>
          <a:prstGeom prst="rect">
            <a:avLst/>
          </a:prstGeom>
          <a:ln w="76200">
            <a:solidFill>
              <a:schemeClr val="accent5">
                <a:hueOff val="-180946"/>
                <a:satOff val="-2351"/>
                <a:lumOff val="-871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1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2" animBg="1" advAuto="0"/>
      <p:bldP spid="410" grpId="1" animBg="1" advAuto="0"/>
      <p:bldP spid="421" grpId="4" animBg="1" advAuto="0"/>
      <p:bldP spid="432" grpId="6" animBg="1" advAuto="0"/>
      <p:bldP spid="443" grpId="8" animBg="1" advAuto="0"/>
      <p:bldP spid="454" grpId="14" animBg="1" advAuto="0"/>
      <p:bldP spid="491" grpId="10" animBg="1" advAuto="0"/>
      <p:bldP spid="492" grpId="11" animBg="1" advAuto="0"/>
      <p:bldP spid="493" grpId="12" animBg="1" advAuto="0"/>
      <p:bldP spid="494" grpId="13" animBg="1" advAuto="0"/>
      <p:bldP spid="459" grpId="15" animBg="1" advAuto="0"/>
      <p:bldP spid="460" grpId="16" animBg="1" advAuto="0"/>
      <p:bldP spid="461" grpId="19" animBg="1" advAuto="0"/>
      <p:bldP spid="462" grpId="20" animBg="1" advAuto="0"/>
      <p:bldP spid="471" grpId="18" animBg="1" advAuto="0"/>
      <p:bldP spid="472" grpId="21" animBg="1" advAuto="0"/>
      <p:bldP spid="473" grpId="17" animBg="1" advAuto="0"/>
      <p:bldP spid="484" grpId="22" animBg="1" advAuto="0"/>
      <p:bldP spid="485" grpId="3" animBg="1" advAuto="0"/>
      <p:bldP spid="486" grpId="5" animBg="1" advAuto="0"/>
      <p:bldP spid="487" grpId="7" animBg="1" advAuto="0"/>
      <p:bldP spid="488" grpId="9" animBg="1" advAuto="0"/>
      <p:bldP spid="489" grpId="23" animBg="1" advAuto="0"/>
      <p:bldP spid="490" grpId="24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Learned representat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Learned representations</a:t>
            </a:r>
          </a:p>
        </p:txBody>
      </p:sp>
      <p:sp>
        <p:nvSpPr>
          <p:cNvPr id="499" name="Word2vec"/>
          <p:cNvSpPr txBox="1">
            <a:spLocks noGrp="1"/>
          </p:cNvSpPr>
          <p:nvPr>
            <p:ph type="title"/>
          </p:nvPr>
        </p:nvSpPr>
        <p:spPr>
          <a:xfrm>
            <a:off x="762000" y="2083677"/>
            <a:ext cx="22860000" cy="1016001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Word2vec</a:t>
            </a:r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83" y="3913355"/>
            <a:ext cx="6565901" cy="7988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+ Pode ser pré-treinado e compartilhado!…"/>
          <p:cNvSpPr txBox="1"/>
          <p:nvPr/>
        </p:nvSpPr>
        <p:spPr>
          <a:xfrm>
            <a:off x="9920998" y="5096932"/>
            <a:ext cx="13018242" cy="67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  <a:defRPr sz="4700"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+ Pode ser pré-treinado e compartilhado!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  <a:defRPr sz="4700"/>
            </a:pPr>
            <a:r>
              <a:t>+ Razoavelmente rápido (Gensim)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  <a:defRPr sz="4700"/>
            </a:pPr>
            <a:r>
              <a:t>+ Bastante efetivo!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  <a:defRPr sz="4700"/>
            </a:pPr>
            <a:r>
              <a:t>- E palavras que estão fora do vocabulário?</a:t>
            </a:r>
          </a:p>
          <a:p>
            <a:pPr marL="396874" indent="-396874">
              <a:buClr>
                <a:schemeClr val="accent1"/>
              </a:buClr>
              <a:buSzPct val="104999"/>
              <a:buFont typeface="Avenir Next Regular"/>
              <a:buChar char="-"/>
              <a:defRPr sz="4700"/>
            </a:pPr>
            <a:r>
              <a:t>- O sentido de uma palavra depende do seu contexto! (Manga vs manga vs mangá)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Language model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Language models</a:t>
            </a:r>
          </a:p>
        </p:txBody>
      </p:sp>
      <p:sp>
        <p:nvSpPr>
          <p:cNvPr id="506" name="Embeddings contextua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Embeddings contextuais</a:t>
            </a:r>
          </a:p>
        </p:txBody>
      </p:sp>
      <p:sp>
        <p:nvSpPr>
          <p:cNvPr id="507" name="Idéia principal: A representação de uma palavra depende do seu contexto!…"/>
          <p:cNvSpPr txBox="1">
            <a:spLocks noGrp="1"/>
          </p:cNvSpPr>
          <p:nvPr>
            <p:ph type="body" idx="1"/>
          </p:nvPr>
        </p:nvSpPr>
        <p:spPr>
          <a:xfrm>
            <a:off x="762000" y="3657600"/>
            <a:ext cx="22860000" cy="9042400"/>
          </a:xfrm>
          <a:prstGeom prst="rect">
            <a:avLst/>
          </a:prstGeom>
        </p:spPr>
        <p:txBody>
          <a:bodyPr/>
          <a:lstStyle/>
          <a:p>
            <a:pPr marL="361950" indent="-361950" defTabSz="470534">
              <a:spcBef>
                <a:spcPts val="2200"/>
              </a:spcBef>
              <a:defRPr sz="2907"/>
            </a:pPr>
            <a:r>
              <a:t>Idéia principal: A representação de uma palavra depende do seu contexto!</a:t>
            </a:r>
          </a:p>
          <a:p>
            <a:pPr marL="361950" indent="-361950" defTabSz="470534">
              <a:spcBef>
                <a:spcPts val="2200"/>
              </a:spcBef>
              <a:defRPr sz="2907"/>
            </a:pPr>
            <a:r>
              <a:t>E se, ao invés de termos só uma representação por palavra, essa representação mudasse de acordo com o contexto?</a:t>
            </a:r>
          </a:p>
          <a:p>
            <a:pPr marL="361950" indent="-361950" defTabSz="470534">
              <a:spcBef>
                <a:spcPts val="2200"/>
              </a:spcBef>
              <a:defRPr sz="2907"/>
            </a:pPr>
            <a:r>
              <a:t>Para isso, ao invés de distribuir uma lista de palavras e seus vetores, a gente tem que distribuir um modelo pre-treinado que recebe o CONTEXTO da palavra para encontrar o vetor dela, não só os vetores prontos.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ELMo (AllenAI, UWashington, 2018) 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GPT (OpenAI, 2018) + GPT2 (OpenAI, 2019) 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BERT (Google, 2018)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XLNet  (Google, CMU, 2019)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RoBERTa (Facebook, 2019)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ALBErt (Google, 2019)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T5 (Google, 2019)</a:t>
            </a:r>
          </a:p>
          <a:p>
            <a:pPr marL="723900" lvl="1" indent="-361950" defTabSz="470534">
              <a:spcBef>
                <a:spcPts val="2200"/>
              </a:spcBef>
              <a:defRPr sz="2907"/>
            </a:pPr>
            <a:r>
              <a:t>Electra (Google, Stanford, 2020)…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1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OLA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OLAR</a:t>
            </a:r>
          </a:p>
        </p:txBody>
      </p:sp>
      <p:pic>
        <p:nvPicPr>
          <p:cNvPr id="171" name="Image" descr="Image"/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22497" r="22497"/>
          <a:stretch>
            <a:fillRect/>
          </a:stretch>
        </p:blipFill>
        <p:spPr>
          <a:xfrm>
            <a:off x="13335000" y="2159000"/>
            <a:ext cx="10287000" cy="10795000"/>
          </a:xfrm>
          <a:prstGeom prst="rect">
            <a:avLst/>
          </a:prstGeom>
        </p:spPr>
      </p:pic>
      <p:sp>
        <p:nvSpPr>
          <p:cNvPr id="172" name="Quem sou e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Quem sou eu</a:t>
            </a:r>
          </a:p>
        </p:txBody>
      </p:sp>
      <p:sp>
        <p:nvSpPr>
          <p:cNvPr id="173" name="PhD - Information Retrieval ∩ NLP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3600"/>
              </a:spcBef>
              <a:defRPr sz="3759"/>
            </a:pPr>
            <a:r>
              <a:t>PhD - Information Retrieval </a:t>
            </a:r>
            <a:r>
              <a:rPr sz="8460"/>
              <a:t>∩</a:t>
            </a:r>
            <a:r>
              <a:rPr sz="4794"/>
              <a:t> </a:t>
            </a:r>
            <a:r>
              <a:t>NLP </a:t>
            </a:r>
          </a:p>
          <a:p>
            <a:pPr marL="1193800" lvl="1" indent="-596900" defTabSz="775969">
              <a:spcBef>
                <a:spcPts val="3600"/>
              </a:spcBef>
              <a:defRPr sz="3759"/>
            </a:pPr>
            <a:r>
              <a:t>Web Information Systems Group - TU Delft</a:t>
            </a:r>
          </a:p>
          <a:p>
            <a:pPr marL="1193800" lvl="1" indent="-596900" defTabSz="775969">
              <a:spcBef>
                <a:spcPts val="3600"/>
              </a:spcBef>
              <a:defRPr sz="3759"/>
            </a:pPr>
            <a:r>
              <a:t>Prof. Claudia Hauff</a:t>
            </a:r>
          </a:p>
          <a:p>
            <a:pPr marL="596900" indent="-596900" defTabSz="775969">
              <a:spcBef>
                <a:spcPts val="3600"/>
              </a:spcBef>
              <a:defRPr sz="3759"/>
            </a:pPr>
            <a:r>
              <a:t>BSc e MSc Ciência da Computação</a:t>
            </a:r>
          </a:p>
          <a:p>
            <a:pPr marL="1193800" lvl="1" indent="-596900" defTabSz="775969">
              <a:spcBef>
                <a:spcPts val="3600"/>
              </a:spcBef>
              <a:defRPr sz="3759"/>
            </a:pPr>
            <a:r>
              <a:t>LATIN  - UFMG (prof. Rodrygo Santos)</a:t>
            </a:r>
          </a:p>
          <a:p>
            <a:pPr marL="596900" indent="-596900" defTabSz="775969">
              <a:spcBef>
                <a:spcPts val="3600"/>
              </a:spcBef>
              <a:defRPr sz="3759"/>
            </a:pPr>
            <a:r>
              <a:t>Antigo Organizador do PyDataBH! (SDDS)</a:t>
            </a:r>
          </a:p>
          <a:p>
            <a:pPr marL="596900" indent="-596900" defTabSz="775969">
              <a:spcBef>
                <a:spcPts val="3600"/>
              </a:spcBef>
              <a:defRPr sz="3759"/>
            </a:pPr>
            <a:r>
              <a:t>Recentemente, pai do Oliver, o bebe pistola! (desculpas pelo choro no fundo)</a:t>
            </a:r>
          </a:p>
        </p:txBody>
      </p:sp>
      <p:pic>
        <p:nvPicPr>
          <p:cNvPr id="174" name="9v5O6iXhIWRi-rp3CaF6jAGfPMDertM3pyMR01JjPBPN2Pigs3jJ2p1pQdqP_DiezpjAIsRlV0PUrt07ScdTQ6JySdJgqBBCYXMhoe1d8e7ZRBkVkxDQeftaq7HEujBY6K14cLDo3pfX2O0dwEfyRy64gPgAr2akRHCQjO0Yzxqy9VkBmSqT_FTRiZ-evJv_cZ139OX_V5adyDGCdD_5xJ7F9bWjeC5AsYyTE1-gbJFlGUG7vXN2m5FDaNgaxh" descr="9v5O6iXhIWRi-rp3CaF6jAGfPMDertM3pyMR01JjPBPN2Pigs3jJ2p1pQdqP_DiezpjAIsRlV0PUrt07ScdTQ6JySdJgqBBCYXMhoe1d8e7ZRBkVkxDQeftaq7HEujBY6K14cLDo3pfX2O0dwEfyRy64gPgAr2akRHCQjO0Yzxqy9VkBmSqT_FTRiZ-evJv_cZ139OX_V5adyDGCdD_5xJ7F9bWjeC5AsYyTE1-gbJFlGUG7vXN2m5FDaNgaxhAR2hxLRGmEMX5-FQxyFxPG8gEMq8ftEANCKuyQ8ca1Tql0FimIV4rj5-7BFi2Bely6G79oJ9TedgSBxCnnUdwOb7BcSYfNTzCfkRyiVIJFoIfgHPi9IfCP7GM8kXd2Wzf8CKYbBXQaHAjy1QfgQdn2TWnuZ_nGX02GAOGsiMko_d8gMbZIJP-S2557nb3O5q-blO-XSbyor0p9251lLd-ly-fL0ERcQYOE46ZvS0EoUZ8KsovZ18Ac32eaw6L1Viy1qPZeWsLfe_gHePbtDDOaNXdei5gMJqEJjExz3poswKnCkYkIN4aosQRpH3-iE9O0a_ePISUq9nv9DkuSZBYbQAwVNX9xe5cTQ7ThPBQKvaQLI-YhbbWBu33gxoohesFIWbYK5C0rTcYg6Sv8afNOVujIijI5Psfav3OFMqEpcFx1yDtX_4rW0hGFbIGQwi0=w1491-h1988-n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2143" y="2486341"/>
            <a:ext cx="7605237" cy="10140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build="p" animBg="1" advAuto="0"/>
      <p:bldP spid="174" grpId="2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Here come the muppet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 come the muppets</a:t>
            </a:r>
          </a:p>
        </p:txBody>
      </p:sp>
      <p:sp>
        <p:nvSpPr>
          <p:cNvPr id="510" name="ELMO - treinamen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ELMO - treinamento</a:t>
            </a:r>
          </a:p>
        </p:txBody>
      </p:sp>
      <p:sp>
        <p:nvSpPr>
          <p:cNvPr id="511" name="Idéia principal: A representação de uma palavra depende do seu contexto!…"/>
          <p:cNvSpPr txBox="1">
            <a:spLocks noGrp="1"/>
          </p:cNvSpPr>
          <p:nvPr>
            <p:ph type="body" sz="quarter" idx="1"/>
          </p:nvPr>
        </p:nvSpPr>
        <p:spPr>
          <a:xfrm>
            <a:off x="762000" y="3657600"/>
            <a:ext cx="22860000" cy="2113029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3400"/>
              </a:spcBef>
              <a:defRPr sz="4488"/>
            </a:pPr>
            <a:r>
              <a:t>Idéia principal: A representação de uma palavra depende do seu contexto!</a:t>
            </a:r>
          </a:p>
          <a:p>
            <a:pPr marL="558800" indent="-558800" defTabSz="726440">
              <a:spcBef>
                <a:spcPts val="3400"/>
              </a:spcBef>
              <a:defRPr sz="4488"/>
            </a:pPr>
            <a:r>
              <a:t>Language Model: Prever uma palavra dado seu contexto</a:t>
            </a:r>
          </a:p>
        </p:txBody>
      </p:sp>
      <p:grpSp>
        <p:nvGrpSpPr>
          <p:cNvPr id="516" name="Group"/>
          <p:cNvGrpSpPr/>
          <p:nvPr/>
        </p:nvGrpSpPr>
        <p:grpSpPr>
          <a:xfrm>
            <a:off x="3276938" y="9135532"/>
            <a:ext cx="1873759" cy="469461"/>
            <a:chOff x="0" y="0"/>
            <a:chExt cx="1873757" cy="469460"/>
          </a:xfrm>
        </p:grpSpPr>
        <p:sp>
          <p:nvSpPr>
            <p:cNvPr id="512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13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14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15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521" name="Group"/>
          <p:cNvGrpSpPr/>
          <p:nvPr/>
        </p:nvGrpSpPr>
        <p:grpSpPr>
          <a:xfrm>
            <a:off x="6743128" y="9135532"/>
            <a:ext cx="1873759" cy="469461"/>
            <a:chOff x="0" y="0"/>
            <a:chExt cx="1873757" cy="469460"/>
          </a:xfrm>
        </p:grpSpPr>
        <p:sp>
          <p:nvSpPr>
            <p:cNvPr id="517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18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19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20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522" name="Square"/>
          <p:cNvSpPr/>
          <p:nvPr/>
        </p:nvSpPr>
        <p:spPr>
          <a:xfrm>
            <a:off x="10082318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3" name="Square"/>
          <p:cNvSpPr/>
          <p:nvPr/>
        </p:nvSpPr>
        <p:spPr>
          <a:xfrm>
            <a:off x="10548649" y="9135532"/>
            <a:ext cx="469461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4" name="Square"/>
          <p:cNvSpPr/>
          <p:nvPr/>
        </p:nvSpPr>
        <p:spPr>
          <a:xfrm>
            <a:off x="11020285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5" name="Square"/>
          <p:cNvSpPr/>
          <p:nvPr/>
        </p:nvSpPr>
        <p:spPr>
          <a:xfrm>
            <a:off x="11486615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6" name="Line"/>
          <p:cNvSpPr/>
          <p:nvPr/>
        </p:nvSpPr>
        <p:spPr>
          <a:xfrm flipV="1">
            <a:off x="421381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7" name="Line"/>
          <p:cNvSpPr/>
          <p:nvPr/>
        </p:nvSpPr>
        <p:spPr>
          <a:xfrm flipV="1">
            <a:off x="768000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 flipV="1">
            <a:off x="1101919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>
            <a:off x="8880210" y="9370262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>
            <a:off x="5477520" y="9370262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531" name="Feed-forward"/>
          <p:cNvSpPr/>
          <p:nvPr/>
        </p:nvSpPr>
        <p:spPr>
          <a:xfrm>
            <a:off x="15399367" y="6355334"/>
            <a:ext cx="2835672" cy="1181895"/>
          </a:xfrm>
          <a:prstGeom prst="roundRect">
            <a:avLst>
              <a:gd name="adj" fmla="val 16118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Feed-forward</a:t>
            </a:r>
          </a:p>
        </p:txBody>
      </p:sp>
      <p:sp>
        <p:nvSpPr>
          <p:cNvPr id="532" name="Line"/>
          <p:cNvSpPr/>
          <p:nvPr/>
        </p:nvSpPr>
        <p:spPr>
          <a:xfrm flipV="1">
            <a:off x="18555046" y="5455120"/>
            <a:ext cx="2461323" cy="1129840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543" name="Group"/>
          <p:cNvGrpSpPr/>
          <p:nvPr/>
        </p:nvGrpSpPr>
        <p:grpSpPr>
          <a:xfrm>
            <a:off x="21320481" y="4063999"/>
            <a:ext cx="353181" cy="2828944"/>
            <a:chOff x="0" y="0"/>
            <a:chExt cx="353179" cy="2828942"/>
          </a:xfrm>
        </p:grpSpPr>
        <p:sp>
          <p:nvSpPr>
            <p:cNvPr id="533" name="Rounded Rectangle"/>
            <p:cNvSpPr/>
            <p:nvPr/>
          </p:nvSpPr>
          <p:spPr>
            <a:xfrm rot="16200000">
              <a:off x="-1237882" y="1237881"/>
              <a:ext cx="2828944" cy="353180"/>
            </a:xfrm>
            <a:prstGeom prst="roundRect">
              <a:avLst>
                <a:gd name="adj" fmla="val 15000"/>
              </a:avLst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4" name="Circle"/>
            <p:cNvSpPr/>
            <p:nvPr/>
          </p:nvSpPr>
          <p:spPr>
            <a:xfrm rot="16200000">
              <a:off x="44147" y="2530364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5" name="Circle"/>
            <p:cNvSpPr/>
            <p:nvPr/>
          </p:nvSpPr>
          <p:spPr>
            <a:xfrm rot="16200000">
              <a:off x="44147" y="2218280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6" name="Circle"/>
            <p:cNvSpPr/>
            <p:nvPr/>
          </p:nvSpPr>
          <p:spPr>
            <a:xfrm rot="16200000">
              <a:off x="44147" y="1906196"/>
              <a:ext cx="264885" cy="264886"/>
            </a:xfrm>
            <a:prstGeom prst="ellipse">
              <a:avLst/>
            </a:prstGeom>
            <a:solidFill>
              <a:schemeClr val="accent1"/>
            </a:solidFill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7" name="Circle"/>
            <p:cNvSpPr/>
            <p:nvPr/>
          </p:nvSpPr>
          <p:spPr>
            <a:xfrm rot="16200000">
              <a:off x="44147" y="1594112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8" name="Circle"/>
            <p:cNvSpPr/>
            <p:nvPr/>
          </p:nvSpPr>
          <p:spPr>
            <a:xfrm rot="16200000">
              <a:off x="44147" y="1282028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39" name="Circle"/>
            <p:cNvSpPr/>
            <p:nvPr/>
          </p:nvSpPr>
          <p:spPr>
            <a:xfrm rot="16200000">
              <a:off x="44147" y="969944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40" name="Circle"/>
            <p:cNvSpPr/>
            <p:nvPr/>
          </p:nvSpPr>
          <p:spPr>
            <a:xfrm rot="16200000">
              <a:off x="44147" y="657860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41" name="Circle"/>
            <p:cNvSpPr/>
            <p:nvPr/>
          </p:nvSpPr>
          <p:spPr>
            <a:xfrm rot="16200000">
              <a:off x="44147" y="345775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42" name="Circle"/>
            <p:cNvSpPr/>
            <p:nvPr/>
          </p:nvSpPr>
          <p:spPr>
            <a:xfrm rot="16200000">
              <a:off x="44147" y="33691"/>
              <a:ext cx="264885" cy="264886"/>
            </a:xfrm>
            <a:prstGeom prst="ellips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544" name="Science"/>
          <p:cNvSpPr txBox="1"/>
          <p:nvPr/>
        </p:nvSpPr>
        <p:spPr>
          <a:xfrm>
            <a:off x="20764789" y="7070135"/>
            <a:ext cx="14645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Science</a:t>
            </a:r>
          </a:p>
        </p:txBody>
      </p:sp>
      <p:sp>
        <p:nvSpPr>
          <p:cNvPr id="545" name="LSTM #1"/>
          <p:cNvSpPr txBox="1"/>
          <p:nvPr/>
        </p:nvSpPr>
        <p:spPr>
          <a:xfrm>
            <a:off x="759999" y="9059112"/>
            <a:ext cx="16211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LSTM #1</a:t>
            </a:r>
          </a:p>
        </p:txBody>
      </p:sp>
      <p:grpSp>
        <p:nvGrpSpPr>
          <p:cNvPr id="579" name="Group"/>
          <p:cNvGrpSpPr/>
          <p:nvPr/>
        </p:nvGrpSpPr>
        <p:grpSpPr>
          <a:xfrm>
            <a:off x="2994426" y="11599333"/>
            <a:ext cx="20357552" cy="1835151"/>
            <a:chOff x="0" y="0"/>
            <a:chExt cx="20357550" cy="1835150"/>
          </a:xfrm>
        </p:grpSpPr>
        <p:sp>
          <p:nvSpPr>
            <p:cNvPr id="546" name="Programação"/>
            <p:cNvSpPr txBox="1"/>
            <p:nvPr/>
          </p:nvSpPr>
          <p:spPr>
            <a:xfrm>
              <a:off x="0" y="1212850"/>
              <a:ext cx="243878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Programação</a:t>
              </a:r>
            </a:p>
          </p:txBody>
        </p:sp>
        <p:sp>
          <p:nvSpPr>
            <p:cNvPr id="547" name="Python"/>
            <p:cNvSpPr txBox="1"/>
            <p:nvPr/>
          </p:nvSpPr>
          <p:spPr>
            <a:xfrm>
              <a:off x="4026068" y="1212850"/>
              <a:ext cx="1319023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Python</a:t>
              </a:r>
            </a:p>
          </p:txBody>
        </p:sp>
        <p:sp>
          <p:nvSpPr>
            <p:cNvPr id="548" name="Data"/>
            <p:cNvSpPr txBox="1"/>
            <p:nvPr/>
          </p:nvSpPr>
          <p:spPr>
            <a:xfrm>
              <a:off x="7555378" y="1212850"/>
              <a:ext cx="93878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Data</a:t>
              </a:r>
            </a:p>
          </p:txBody>
        </p:sp>
        <p:grpSp>
          <p:nvGrpSpPr>
            <p:cNvPr id="553" name="Group"/>
            <p:cNvGrpSpPr/>
            <p:nvPr/>
          </p:nvGrpSpPr>
          <p:grpSpPr>
            <a:xfrm>
              <a:off x="282511" y="194733"/>
              <a:ext cx="1873759" cy="469461"/>
              <a:chOff x="0" y="0"/>
              <a:chExt cx="1873757" cy="469460"/>
            </a:xfrm>
          </p:grpSpPr>
          <p:sp>
            <p:nvSpPr>
              <p:cNvPr id="549" name="Square"/>
              <p:cNvSpPr/>
              <p:nvPr/>
            </p:nvSpPr>
            <p:spPr>
              <a:xfrm>
                <a:off x="0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0" name="Square"/>
              <p:cNvSpPr/>
              <p:nvPr/>
            </p:nvSpPr>
            <p:spPr>
              <a:xfrm>
                <a:off x="466330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1" name="Square"/>
              <p:cNvSpPr/>
              <p:nvPr/>
            </p:nvSpPr>
            <p:spPr>
              <a:xfrm>
                <a:off x="937966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2" name="Square"/>
              <p:cNvSpPr/>
              <p:nvPr/>
            </p:nvSpPr>
            <p:spPr>
              <a:xfrm>
                <a:off x="1404297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</p:grpSp>
        <p:grpSp>
          <p:nvGrpSpPr>
            <p:cNvPr id="558" name="Group"/>
            <p:cNvGrpSpPr/>
            <p:nvPr/>
          </p:nvGrpSpPr>
          <p:grpSpPr>
            <a:xfrm>
              <a:off x="3748701" y="194733"/>
              <a:ext cx="1873759" cy="469461"/>
              <a:chOff x="0" y="0"/>
              <a:chExt cx="1873757" cy="469460"/>
            </a:xfrm>
          </p:grpSpPr>
          <p:sp>
            <p:nvSpPr>
              <p:cNvPr id="554" name="Square"/>
              <p:cNvSpPr/>
              <p:nvPr/>
            </p:nvSpPr>
            <p:spPr>
              <a:xfrm>
                <a:off x="0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5" name="Square"/>
              <p:cNvSpPr/>
              <p:nvPr/>
            </p:nvSpPr>
            <p:spPr>
              <a:xfrm>
                <a:off x="466330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6" name="Square"/>
              <p:cNvSpPr/>
              <p:nvPr/>
            </p:nvSpPr>
            <p:spPr>
              <a:xfrm>
                <a:off x="937966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57" name="Square"/>
              <p:cNvSpPr/>
              <p:nvPr/>
            </p:nvSpPr>
            <p:spPr>
              <a:xfrm>
                <a:off x="1404297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</p:grpSp>
        <p:grpSp>
          <p:nvGrpSpPr>
            <p:cNvPr id="563" name="Group"/>
            <p:cNvGrpSpPr/>
            <p:nvPr/>
          </p:nvGrpSpPr>
          <p:grpSpPr>
            <a:xfrm>
              <a:off x="7087891" y="194733"/>
              <a:ext cx="1873759" cy="469461"/>
              <a:chOff x="0" y="0"/>
              <a:chExt cx="1873757" cy="469460"/>
            </a:xfrm>
          </p:grpSpPr>
          <p:sp>
            <p:nvSpPr>
              <p:cNvPr id="559" name="Square"/>
              <p:cNvSpPr/>
              <p:nvPr/>
            </p:nvSpPr>
            <p:spPr>
              <a:xfrm>
                <a:off x="0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60" name="Square"/>
              <p:cNvSpPr/>
              <p:nvPr/>
            </p:nvSpPr>
            <p:spPr>
              <a:xfrm>
                <a:off x="466330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61" name="Square"/>
              <p:cNvSpPr/>
              <p:nvPr/>
            </p:nvSpPr>
            <p:spPr>
              <a:xfrm>
                <a:off x="937966" y="0"/>
                <a:ext cx="469462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  <p:sp>
            <p:nvSpPr>
              <p:cNvPr id="562" name="Square"/>
              <p:cNvSpPr/>
              <p:nvPr/>
            </p:nvSpPr>
            <p:spPr>
              <a:xfrm>
                <a:off x="1404297" y="0"/>
                <a:ext cx="469461" cy="469461"/>
              </a:xfrm>
              <a:prstGeom prst="rect">
                <a:avLst/>
              </a:prstGeom>
              <a:solidFill>
                <a:schemeClr val="accent3"/>
              </a:solidFill>
              <a:ln w="50800" cap="flat">
                <a:solidFill>
                  <a:srgbClr val="83878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0"/>
                  </a:spcBef>
                  <a:defRPr sz="4000" cap="all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DIN Condensed Bold"/>
                  </a:defRPr>
                </a:pPr>
                <a:endParaRPr/>
              </a:p>
            </p:txBody>
          </p:sp>
        </p:grpSp>
        <p:sp>
          <p:nvSpPr>
            <p:cNvPr id="564" name="Programação"/>
            <p:cNvSpPr txBox="1"/>
            <p:nvPr/>
          </p:nvSpPr>
          <p:spPr>
            <a:xfrm>
              <a:off x="11395900" y="1018117"/>
              <a:ext cx="2438782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Programação</a:t>
              </a:r>
            </a:p>
          </p:txBody>
        </p:sp>
        <p:sp>
          <p:nvSpPr>
            <p:cNvPr id="565" name="Python"/>
            <p:cNvSpPr txBox="1"/>
            <p:nvPr/>
          </p:nvSpPr>
          <p:spPr>
            <a:xfrm>
              <a:off x="15421970" y="1018117"/>
              <a:ext cx="1319023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Python</a:t>
              </a:r>
            </a:p>
          </p:txBody>
        </p:sp>
        <p:sp>
          <p:nvSpPr>
            <p:cNvPr id="566" name="Data"/>
            <p:cNvSpPr txBox="1"/>
            <p:nvPr/>
          </p:nvSpPr>
          <p:spPr>
            <a:xfrm>
              <a:off x="18951280" y="1018117"/>
              <a:ext cx="938785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Data</a:t>
              </a:r>
            </a:p>
          </p:txBody>
        </p:sp>
        <p:sp>
          <p:nvSpPr>
            <p:cNvPr id="567" name="Square"/>
            <p:cNvSpPr/>
            <p:nvPr/>
          </p:nvSpPr>
          <p:spPr>
            <a:xfrm>
              <a:off x="11678411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68" name="Square"/>
            <p:cNvSpPr/>
            <p:nvPr/>
          </p:nvSpPr>
          <p:spPr>
            <a:xfrm>
              <a:off x="12144743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69" name="Square"/>
            <p:cNvSpPr/>
            <p:nvPr/>
          </p:nvSpPr>
          <p:spPr>
            <a:xfrm>
              <a:off x="12616377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0" name="Square"/>
            <p:cNvSpPr/>
            <p:nvPr/>
          </p:nvSpPr>
          <p:spPr>
            <a:xfrm>
              <a:off x="13082709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1" name="Square"/>
            <p:cNvSpPr/>
            <p:nvPr/>
          </p:nvSpPr>
          <p:spPr>
            <a:xfrm>
              <a:off x="15144602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2" name="Square"/>
            <p:cNvSpPr/>
            <p:nvPr/>
          </p:nvSpPr>
          <p:spPr>
            <a:xfrm>
              <a:off x="15610933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3" name="Square"/>
            <p:cNvSpPr/>
            <p:nvPr/>
          </p:nvSpPr>
          <p:spPr>
            <a:xfrm>
              <a:off x="16082568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4" name="Square"/>
            <p:cNvSpPr/>
            <p:nvPr/>
          </p:nvSpPr>
          <p:spPr>
            <a:xfrm>
              <a:off x="16548899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5" name="Square"/>
            <p:cNvSpPr/>
            <p:nvPr/>
          </p:nvSpPr>
          <p:spPr>
            <a:xfrm>
              <a:off x="18483792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6" name="Square"/>
            <p:cNvSpPr/>
            <p:nvPr/>
          </p:nvSpPr>
          <p:spPr>
            <a:xfrm>
              <a:off x="18950123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7" name="Square"/>
            <p:cNvSpPr/>
            <p:nvPr/>
          </p:nvSpPr>
          <p:spPr>
            <a:xfrm>
              <a:off x="19421758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78" name="Square"/>
            <p:cNvSpPr/>
            <p:nvPr/>
          </p:nvSpPr>
          <p:spPr>
            <a:xfrm>
              <a:off x="19888089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584" name="Group"/>
          <p:cNvGrpSpPr/>
          <p:nvPr/>
        </p:nvGrpSpPr>
        <p:grpSpPr>
          <a:xfrm>
            <a:off x="14672839" y="8940799"/>
            <a:ext cx="1873759" cy="469461"/>
            <a:chOff x="0" y="0"/>
            <a:chExt cx="1873757" cy="469460"/>
          </a:xfrm>
        </p:grpSpPr>
        <p:sp>
          <p:nvSpPr>
            <p:cNvPr id="580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1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2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3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589" name="Group"/>
          <p:cNvGrpSpPr/>
          <p:nvPr/>
        </p:nvGrpSpPr>
        <p:grpSpPr>
          <a:xfrm>
            <a:off x="18139029" y="8940799"/>
            <a:ext cx="1873759" cy="469461"/>
            <a:chOff x="0" y="0"/>
            <a:chExt cx="1873757" cy="469460"/>
          </a:xfrm>
        </p:grpSpPr>
        <p:sp>
          <p:nvSpPr>
            <p:cNvPr id="585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6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7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88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594" name="Group"/>
          <p:cNvGrpSpPr/>
          <p:nvPr/>
        </p:nvGrpSpPr>
        <p:grpSpPr>
          <a:xfrm>
            <a:off x="21478219" y="8940799"/>
            <a:ext cx="1873758" cy="469461"/>
            <a:chOff x="0" y="0"/>
            <a:chExt cx="1873757" cy="469460"/>
          </a:xfrm>
        </p:grpSpPr>
        <p:sp>
          <p:nvSpPr>
            <p:cNvPr id="590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1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2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3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599" name="Group"/>
          <p:cNvGrpSpPr/>
          <p:nvPr/>
        </p:nvGrpSpPr>
        <p:grpSpPr>
          <a:xfrm>
            <a:off x="3276938" y="10464799"/>
            <a:ext cx="1873759" cy="469461"/>
            <a:chOff x="0" y="0"/>
            <a:chExt cx="1873757" cy="469460"/>
          </a:xfrm>
        </p:grpSpPr>
        <p:sp>
          <p:nvSpPr>
            <p:cNvPr id="595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6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7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598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04" name="Group"/>
          <p:cNvGrpSpPr/>
          <p:nvPr/>
        </p:nvGrpSpPr>
        <p:grpSpPr>
          <a:xfrm>
            <a:off x="6743128" y="10464799"/>
            <a:ext cx="1873759" cy="469461"/>
            <a:chOff x="0" y="0"/>
            <a:chExt cx="1873757" cy="469460"/>
          </a:xfrm>
        </p:grpSpPr>
        <p:sp>
          <p:nvSpPr>
            <p:cNvPr id="600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1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2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3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09" name="Group"/>
          <p:cNvGrpSpPr/>
          <p:nvPr/>
        </p:nvGrpSpPr>
        <p:grpSpPr>
          <a:xfrm>
            <a:off x="10082318" y="10464799"/>
            <a:ext cx="1873759" cy="469461"/>
            <a:chOff x="0" y="0"/>
            <a:chExt cx="1873757" cy="469460"/>
          </a:xfrm>
        </p:grpSpPr>
        <p:sp>
          <p:nvSpPr>
            <p:cNvPr id="605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6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7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08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610" name="Line"/>
          <p:cNvSpPr/>
          <p:nvPr/>
        </p:nvSpPr>
        <p:spPr>
          <a:xfrm flipV="1">
            <a:off x="421381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11" name="Line"/>
          <p:cNvSpPr/>
          <p:nvPr/>
        </p:nvSpPr>
        <p:spPr>
          <a:xfrm flipV="1">
            <a:off x="768000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12" name="Line"/>
          <p:cNvSpPr/>
          <p:nvPr/>
        </p:nvSpPr>
        <p:spPr>
          <a:xfrm flipV="1">
            <a:off x="1101919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13" name="Line"/>
          <p:cNvSpPr/>
          <p:nvPr/>
        </p:nvSpPr>
        <p:spPr>
          <a:xfrm>
            <a:off x="8880210" y="10699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14" name="Line"/>
          <p:cNvSpPr/>
          <p:nvPr/>
        </p:nvSpPr>
        <p:spPr>
          <a:xfrm>
            <a:off x="5477520" y="10699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15" name="LSTM #2"/>
          <p:cNvSpPr txBox="1"/>
          <p:nvPr/>
        </p:nvSpPr>
        <p:spPr>
          <a:xfrm>
            <a:off x="759999" y="10388379"/>
            <a:ext cx="16211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LSTM #2</a:t>
            </a:r>
          </a:p>
        </p:txBody>
      </p:sp>
      <p:grpSp>
        <p:nvGrpSpPr>
          <p:cNvPr id="620" name="Group"/>
          <p:cNvGrpSpPr/>
          <p:nvPr/>
        </p:nvGrpSpPr>
        <p:grpSpPr>
          <a:xfrm>
            <a:off x="14672839" y="10270066"/>
            <a:ext cx="1873759" cy="469461"/>
            <a:chOff x="0" y="0"/>
            <a:chExt cx="1873757" cy="469460"/>
          </a:xfrm>
        </p:grpSpPr>
        <p:sp>
          <p:nvSpPr>
            <p:cNvPr id="616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17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18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19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25" name="Group"/>
          <p:cNvGrpSpPr/>
          <p:nvPr/>
        </p:nvGrpSpPr>
        <p:grpSpPr>
          <a:xfrm>
            <a:off x="18139029" y="10270066"/>
            <a:ext cx="1873759" cy="469461"/>
            <a:chOff x="0" y="0"/>
            <a:chExt cx="1873757" cy="469460"/>
          </a:xfrm>
        </p:grpSpPr>
        <p:sp>
          <p:nvSpPr>
            <p:cNvPr id="621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2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3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4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30" name="Group"/>
          <p:cNvGrpSpPr/>
          <p:nvPr/>
        </p:nvGrpSpPr>
        <p:grpSpPr>
          <a:xfrm>
            <a:off x="21478219" y="10270066"/>
            <a:ext cx="1873758" cy="469461"/>
            <a:chOff x="0" y="0"/>
            <a:chExt cx="1873757" cy="469460"/>
          </a:xfrm>
        </p:grpSpPr>
        <p:sp>
          <p:nvSpPr>
            <p:cNvPr id="626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7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8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29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631" name="Line"/>
          <p:cNvSpPr/>
          <p:nvPr/>
        </p:nvSpPr>
        <p:spPr>
          <a:xfrm flipV="1">
            <a:off x="1560971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2" name="Line"/>
          <p:cNvSpPr/>
          <p:nvPr/>
        </p:nvSpPr>
        <p:spPr>
          <a:xfrm flipV="1">
            <a:off x="1907590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3" name="Line"/>
          <p:cNvSpPr/>
          <p:nvPr/>
        </p:nvSpPr>
        <p:spPr>
          <a:xfrm flipV="1">
            <a:off x="2241509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4" name="Line"/>
          <p:cNvSpPr/>
          <p:nvPr/>
        </p:nvSpPr>
        <p:spPr>
          <a:xfrm>
            <a:off x="20276111" y="10504796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5" name="Line"/>
          <p:cNvSpPr/>
          <p:nvPr/>
        </p:nvSpPr>
        <p:spPr>
          <a:xfrm>
            <a:off x="16873421" y="10504796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6" name="Line"/>
          <p:cNvSpPr/>
          <p:nvPr/>
        </p:nvSpPr>
        <p:spPr>
          <a:xfrm flipV="1">
            <a:off x="1560971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7" name="Line"/>
          <p:cNvSpPr/>
          <p:nvPr/>
        </p:nvSpPr>
        <p:spPr>
          <a:xfrm flipV="1">
            <a:off x="1907590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8" name="Line"/>
          <p:cNvSpPr/>
          <p:nvPr/>
        </p:nvSpPr>
        <p:spPr>
          <a:xfrm flipV="1">
            <a:off x="2241509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20276111" y="9175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40" name="Line"/>
          <p:cNvSpPr/>
          <p:nvPr/>
        </p:nvSpPr>
        <p:spPr>
          <a:xfrm>
            <a:off x="16873421" y="9175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645" name="Group"/>
          <p:cNvGrpSpPr/>
          <p:nvPr/>
        </p:nvGrpSpPr>
        <p:grpSpPr>
          <a:xfrm>
            <a:off x="14672839" y="8940799"/>
            <a:ext cx="1873759" cy="469461"/>
            <a:chOff x="0" y="0"/>
            <a:chExt cx="1873757" cy="469460"/>
          </a:xfrm>
        </p:grpSpPr>
        <p:sp>
          <p:nvSpPr>
            <p:cNvPr id="641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2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3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4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50" name="Group"/>
          <p:cNvGrpSpPr/>
          <p:nvPr/>
        </p:nvGrpSpPr>
        <p:grpSpPr>
          <a:xfrm>
            <a:off x="10082318" y="9109459"/>
            <a:ext cx="1873759" cy="469462"/>
            <a:chOff x="0" y="0"/>
            <a:chExt cx="1873757" cy="469460"/>
          </a:xfrm>
        </p:grpSpPr>
        <p:sp>
          <p:nvSpPr>
            <p:cNvPr id="646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7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8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49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651" name="Line"/>
          <p:cNvSpPr/>
          <p:nvPr/>
        </p:nvSpPr>
        <p:spPr>
          <a:xfrm flipV="1">
            <a:off x="13680032" y="7070136"/>
            <a:ext cx="1299005" cy="823976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8097 -0.084966" pathEditMode="relative">
                                      <p:cBhvr>
                                        <p:cTn id="123" dur="10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3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2331 -0.072669" pathEditMode="relative">
                                      <p:cBhvr>
                                        <p:cTn id="131" dur="10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4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4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4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4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4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15" animBg="1" advAuto="0"/>
      <p:bldP spid="521" grpId="16" animBg="1" advAuto="0"/>
      <p:bldP spid="522" grpId="17" animBg="1" advAuto="0"/>
      <p:bldP spid="523" grpId="18" animBg="1" advAuto="0"/>
      <p:bldP spid="524" grpId="19" animBg="1" advAuto="0"/>
      <p:bldP spid="525" grpId="20" animBg="1" advAuto="0"/>
      <p:bldP spid="526" grpId="28" animBg="1" advAuto="0"/>
      <p:bldP spid="527" grpId="29" animBg="1" advAuto="0"/>
      <p:bldP spid="528" grpId="30" animBg="1" advAuto="0"/>
      <p:bldP spid="529" grpId="24" animBg="1" advAuto="0"/>
      <p:bldP spid="530" grpId="23" animBg="1" advAuto="0"/>
      <p:bldP spid="531" grpId="42" animBg="1" advAuto="0"/>
      <p:bldP spid="532" grpId="43" animBg="1" advAuto="0"/>
      <p:bldP spid="543" grpId="44" animBg="1" advAuto="0"/>
      <p:bldP spid="544" grpId="45" animBg="1" advAuto="0"/>
      <p:bldP spid="579" grpId="1" animBg="1" advAuto="0"/>
      <p:bldP spid="584" grpId="12" animBg="1" advAuto="0"/>
      <p:bldP spid="589" grpId="13" animBg="1" advAuto="0"/>
      <p:bldP spid="594" grpId="14" animBg="1" advAuto="0"/>
      <p:bldP spid="599" grpId="3" animBg="1" advAuto="0"/>
      <p:bldP spid="604" grpId="6" animBg="1" advAuto="0"/>
      <p:bldP spid="609" grpId="32" animBg="1" advAuto="0"/>
      <p:bldP spid="610" grpId="2" animBg="1" advAuto="0"/>
      <p:bldP spid="611" grpId="5" animBg="1" advAuto="0"/>
      <p:bldP spid="612" grpId="36" animBg="1" advAuto="0"/>
      <p:bldP spid="613" grpId="34" animBg="1" advAuto="0"/>
      <p:bldP spid="614" grpId="4" animBg="1" advAuto="0"/>
      <p:bldP spid="620" grpId="31" animBg="1" advAuto="0"/>
      <p:bldP spid="625" grpId="11" animBg="1" advAuto="0"/>
      <p:bldP spid="630" grpId="8" animBg="1" advAuto="0"/>
      <p:bldP spid="631" grpId="35" animBg="1" advAuto="0"/>
      <p:bldP spid="632" grpId="9" animBg="1" advAuto="0"/>
      <p:bldP spid="633" grpId="7" animBg="1" advAuto="0"/>
      <p:bldP spid="634" grpId="10" animBg="1" advAuto="0"/>
      <p:bldP spid="635" grpId="33" animBg="1" advAuto="0"/>
      <p:bldP spid="636" grpId="25" animBg="1" advAuto="0"/>
      <p:bldP spid="637" grpId="26" animBg="1" advAuto="0"/>
      <p:bldP spid="638" grpId="27" animBg="1" advAuto="0"/>
      <p:bldP spid="639" grpId="22" animBg="1" advAuto="0"/>
      <p:bldP spid="640" grpId="21" animBg="1" advAuto="0"/>
      <p:bldP spid="645" grpId="39" animBg="1" advAuto="0"/>
      <p:bldP spid="650" grpId="37" animBg="1" advAuto="0"/>
      <p:bldP spid="651" grpId="4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Here come the muppet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 come the muppets</a:t>
            </a:r>
          </a:p>
        </p:txBody>
      </p:sp>
      <p:sp>
        <p:nvSpPr>
          <p:cNvPr id="654" name="ELMO - Extrair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ELMO - Extrair features</a:t>
            </a:r>
          </a:p>
        </p:txBody>
      </p:sp>
      <p:sp>
        <p:nvSpPr>
          <p:cNvPr id="655" name="Programação"/>
          <p:cNvSpPr txBox="1"/>
          <p:nvPr/>
        </p:nvSpPr>
        <p:spPr>
          <a:xfrm>
            <a:off x="2994427" y="12812183"/>
            <a:ext cx="24387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Programação</a:t>
            </a:r>
          </a:p>
        </p:txBody>
      </p:sp>
      <p:sp>
        <p:nvSpPr>
          <p:cNvPr id="656" name="Python"/>
          <p:cNvSpPr txBox="1"/>
          <p:nvPr/>
        </p:nvSpPr>
        <p:spPr>
          <a:xfrm>
            <a:off x="7020496" y="12812183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sp>
        <p:nvSpPr>
          <p:cNvPr id="657" name="Data"/>
          <p:cNvSpPr txBox="1"/>
          <p:nvPr/>
        </p:nvSpPr>
        <p:spPr>
          <a:xfrm>
            <a:off x="10549805" y="12812183"/>
            <a:ext cx="938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grpSp>
        <p:nvGrpSpPr>
          <p:cNvPr id="662" name="Group"/>
          <p:cNvGrpSpPr/>
          <p:nvPr/>
        </p:nvGrpSpPr>
        <p:grpSpPr>
          <a:xfrm>
            <a:off x="3276938" y="11794066"/>
            <a:ext cx="1873759" cy="469461"/>
            <a:chOff x="0" y="0"/>
            <a:chExt cx="1873757" cy="469460"/>
          </a:xfrm>
        </p:grpSpPr>
        <p:sp>
          <p:nvSpPr>
            <p:cNvPr id="65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5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67" name="Group"/>
          <p:cNvGrpSpPr/>
          <p:nvPr/>
        </p:nvGrpSpPr>
        <p:grpSpPr>
          <a:xfrm>
            <a:off x="6743128" y="11794066"/>
            <a:ext cx="1873759" cy="469461"/>
            <a:chOff x="0" y="0"/>
            <a:chExt cx="1873757" cy="469460"/>
          </a:xfrm>
        </p:grpSpPr>
        <p:sp>
          <p:nvSpPr>
            <p:cNvPr id="66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4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5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72" name="Group"/>
          <p:cNvGrpSpPr/>
          <p:nvPr/>
        </p:nvGrpSpPr>
        <p:grpSpPr>
          <a:xfrm>
            <a:off x="10082318" y="11794066"/>
            <a:ext cx="1873759" cy="469461"/>
            <a:chOff x="0" y="0"/>
            <a:chExt cx="1873757" cy="469460"/>
          </a:xfrm>
        </p:grpSpPr>
        <p:sp>
          <p:nvSpPr>
            <p:cNvPr id="66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6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77" name="Group"/>
          <p:cNvGrpSpPr/>
          <p:nvPr/>
        </p:nvGrpSpPr>
        <p:grpSpPr>
          <a:xfrm>
            <a:off x="3276938" y="10464799"/>
            <a:ext cx="1873759" cy="469461"/>
            <a:chOff x="0" y="0"/>
            <a:chExt cx="1873757" cy="469460"/>
          </a:xfrm>
        </p:grpSpPr>
        <p:sp>
          <p:nvSpPr>
            <p:cNvPr id="67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4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5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6743128" y="10464799"/>
            <a:ext cx="1873759" cy="469461"/>
            <a:chOff x="0" y="0"/>
            <a:chExt cx="1873757" cy="469460"/>
          </a:xfrm>
        </p:grpSpPr>
        <p:sp>
          <p:nvSpPr>
            <p:cNvPr id="67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7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87" name="Group"/>
          <p:cNvGrpSpPr/>
          <p:nvPr/>
        </p:nvGrpSpPr>
        <p:grpSpPr>
          <a:xfrm>
            <a:off x="10082318" y="10464799"/>
            <a:ext cx="1873759" cy="469461"/>
            <a:chOff x="0" y="0"/>
            <a:chExt cx="1873757" cy="469460"/>
          </a:xfrm>
        </p:grpSpPr>
        <p:sp>
          <p:nvSpPr>
            <p:cNvPr id="68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4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5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92" name="Group"/>
          <p:cNvGrpSpPr/>
          <p:nvPr/>
        </p:nvGrpSpPr>
        <p:grpSpPr>
          <a:xfrm>
            <a:off x="3276938" y="9135532"/>
            <a:ext cx="1873759" cy="469461"/>
            <a:chOff x="0" y="0"/>
            <a:chExt cx="1873757" cy="469460"/>
          </a:xfrm>
        </p:grpSpPr>
        <p:sp>
          <p:nvSpPr>
            <p:cNvPr id="68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8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9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9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697" name="Group"/>
          <p:cNvGrpSpPr/>
          <p:nvPr/>
        </p:nvGrpSpPr>
        <p:grpSpPr>
          <a:xfrm>
            <a:off x="6743128" y="9135532"/>
            <a:ext cx="1873759" cy="469461"/>
            <a:chOff x="0" y="0"/>
            <a:chExt cx="1873757" cy="469460"/>
          </a:xfrm>
        </p:grpSpPr>
        <p:sp>
          <p:nvSpPr>
            <p:cNvPr id="69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94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95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69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698" name="Square"/>
          <p:cNvSpPr/>
          <p:nvPr/>
        </p:nvSpPr>
        <p:spPr>
          <a:xfrm>
            <a:off x="10082318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699" name="Square"/>
          <p:cNvSpPr/>
          <p:nvPr/>
        </p:nvSpPr>
        <p:spPr>
          <a:xfrm>
            <a:off x="10548649" y="9135532"/>
            <a:ext cx="469461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0" name="Square"/>
          <p:cNvSpPr/>
          <p:nvPr/>
        </p:nvSpPr>
        <p:spPr>
          <a:xfrm>
            <a:off x="11020285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1" name="Square"/>
          <p:cNvSpPr/>
          <p:nvPr/>
        </p:nvSpPr>
        <p:spPr>
          <a:xfrm>
            <a:off x="11486615" y="9135532"/>
            <a:ext cx="469462" cy="469461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2" name="Line"/>
          <p:cNvSpPr/>
          <p:nvPr/>
        </p:nvSpPr>
        <p:spPr>
          <a:xfrm flipV="1">
            <a:off x="421381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3" name="Line"/>
          <p:cNvSpPr/>
          <p:nvPr/>
        </p:nvSpPr>
        <p:spPr>
          <a:xfrm flipV="1">
            <a:off x="768000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4" name="Line"/>
          <p:cNvSpPr/>
          <p:nvPr/>
        </p:nvSpPr>
        <p:spPr>
          <a:xfrm flipV="1">
            <a:off x="11019197" y="11008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5" name="Line"/>
          <p:cNvSpPr/>
          <p:nvPr/>
        </p:nvSpPr>
        <p:spPr>
          <a:xfrm>
            <a:off x="8880210" y="10699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6" name="Line"/>
          <p:cNvSpPr/>
          <p:nvPr/>
        </p:nvSpPr>
        <p:spPr>
          <a:xfrm>
            <a:off x="5477520" y="10699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7" name="Line"/>
          <p:cNvSpPr/>
          <p:nvPr/>
        </p:nvSpPr>
        <p:spPr>
          <a:xfrm flipV="1">
            <a:off x="421381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8" name="Line"/>
          <p:cNvSpPr/>
          <p:nvPr/>
        </p:nvSpPr>
        <p:spPr>
          <a:xfrm flipV="1">
            <a:off x="768000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09" name="Line"/>
          <p:cNvSpPr/>
          <p:nvPr/>
        </p:nvSpPr>
        <p:spPr>
          <a:xfrm flipV="1">
            <a:off x="11019197" y="9679296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8880210" y="9370262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1" name="Line"/>
          <p:cNvSpPr/>
          <p:nvPr/>
        </p:nvSpPr>
        <p:spPr>
          <a:xfrm>
            <a:off x="5477520" y="9370262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2" name="LSTM #1"/>
          <p:cNvSpPr txBox="1"/>
          <p:nvPr/>
        </p:nvSpPr>
        <p:spPr>
          <a:xfrm>
            <a:off x="759999" y="9059112"/>
            <a:ext cx="16211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LSTM #1</a:t>
            </a:r>
          </a:p>
        </p:txBody>
      </p:sp>
      <p:sp>
        <p:nvSpPr>
          <p:cNvPr id="713" name="LSTM #2"/>
          <p:cNvSpPr txBox="1"/>
          <p:nvPr/>
        </p:nvSpPr>
        <p:spPr>
          <a:xfrm>
            <a:off x="759999" y="10388379"/>
            <a:ext cx="16211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LSTM #2</a:t>
            </a:r>
          </a:p>
        </p:txBody>
      </p:sp>
      <p:sp>
        <p:nvSpPr>
          <p:cNvPr id="714" name="Programação"/>
          <p:cNvSpPr txBox="1"/>
          <p:nvPr/>
        </p:nvSpPr>
        <p:spPr>
          <a:xfrm>
            <a:off x="14390327" y="12617450"/>
            <a:ext cx="243878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Programação</a:t>
            </a:r>
          </a:p>
        </p:txBody>
      </p:sp>
      <p:sp>
        <p:nvSpPr>
          <p:cNvPr id="715" name="Python"/>
          <p:cNvSpPr txBox="1"/>
          <p:nvPr/>
        </p:nvSpPr>
        <p:spPr>
          <a:xfrm>
            <a:off x="18416396" y="12617450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  <p:sp>
        <p:nvSpPr>
          <p:cNvPr id="716" name="Data"/>
          <p:cNvSpPr txBox="1"/>
          <p:nvPr/>
        </p:nvSpPr>
        <p:spPr>
          <a:xfrm>
            <a:off x="21945706" y="12617450"/>
            <a:ext cx="93878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Data</a:t>
            </a:r>
          </a:p>
        </p:txBody>
      </p:sp>
      <p:sp>
        <p:nvSpPr>
          <p:cNvPr id="717" name="Square"/>
          <p:cNvSpPr/>
          <p:nvPr/>
        </p:nvSpPr>
        <p:spPr>
          <a:xfrm>
            <a:off x="14672839" y="11599333"/>
            <a:ext cx="469461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8" name="Square"/>
          <p:cNvSpPr/>
          <p:nvPr/>
        </p:nvSpPr>
        <p:spPr>
          <a:xfrm>
            <a:off x="15139170" y="11599333"/>
            <a:ext cx="469462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19" name="Square"/>
          <p:cNvSpPr/>
          <p:nvPr/>
        </p:nvSpPr>
        <p:spPr>
          <a:xfrm>
            <a:off x="15610805" y="11599333"/>
            <a:ext cx="469461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20" name="Square"/>
          <p:cNvSpPr/>
          <p:nvPr/>
        </p:nvSpPr>
        <p:spPr>
          <a:xfrm>
            <a:off x="16077136" y="11599333"/>
            <a:ext cx="469462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725" name="Group"/>
          <p:cNvGrpSpPr/>
          <p:nvPr/>
        </p:nvGrpSpPr>
        <p:grpSpPr>
          <a:xfrm>
            <a:off x="18139029" y="11599333"/>
            <a:ext cx="1873759" cy="469461"/>
            <a:chOff x="0" y="0"/>
            <a:chExt cx="1873757" cy="469460"/>
          </a:xfrm>
        </p:grpSpPr>
        <p:sp>
          <p:nvSpPr>
            <p:cNvPr id="721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22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23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24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726" name="Square"/>
          <p:cNvSpPr/>
          <p:nvPr/>
        </p:nvSpPr>
        <p:spPr>
          <a:xfrm>
            <a:off x="21478219" y="11599333"/>
            <a:ext cx="469461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27" name="Square"/>
          <p:cNvSpPr/>
          <p:nvPr/>
        </p:nvSpPr>
        <p:spPr>
          <a:xfrm>
            <a:off x="21944550" y="11599333"/>
            <a:ext cx="469462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28" name="Square"/>
          <p:cNvSpPr/>
          <p:nvPr/>
        </p:nvSpPr>
        <p:spPr>
          <a:xfrm>
            <a:off x="22416185" y="11599333"/>
            <a:ext cx="469461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29" name="Square"/>
          <p:cNvSpPr/>
          <p:nvPr/>
        </p:nvSpPr>
        <p:spPr>
          <a:xfrm>
            <a:off x="22882516" y="11599333"/>
            <a:ext cx="469462" cy="469461"/>
          </a:xfrm>
          <a:prstGeom prst="rect">
            <a:avLst/>
          </a:prstGeom>
          <a:solidFill>
            <a:schemeClr val="accent3"/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30" name="Square"/>
          <p:cNvSpPr/>
          <p:nvPr/>
        </p:nvSpPr>
        <p:spPr>
          <a:xfrm>
            <a:off x="14672839" y="10270066"/>
            <a:ext cx="469461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31" name="Square"/>
          <p:cNvSpPr/>
          <p:nvPr/>
        </p:nvSpPr>
        <p:spPr>
          <a:xfrm>
            <a:off x="15139170" y="10270066"/>
            <a:ext cx="469462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32" name="Square"/>
          <p:cNvSpPr/>
          <p:nvPr/>
        </p:nvSpPr>
        <p:spPr>
          <a:xfrm>
            <a:off x="15610805" y="10270066"/>
            <a:ext cx="469461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33" name="Square"/>
          <p:cNvSpPr/>
          <p:nvPr/>
        </p:nvSpPr>
        <p:spPr>
          <a:xfrm>
            <a:off x="16077136" y="10270066"/>
            <a:ext cx="469462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738" name="Group"/>
          <p:cNvGrpSpPr/>
          <p:nvPr/>
        </p:nvGrpSpPr>
        <p:grpSpPr>
          <a:xfrm>
            <a:off x="18139029" y="10270066"/>
            <a:ext cx="1873759" cy="469461"/>
            <a:chOff x="0" y="0"/>
            <a:chExt cx="1873757" cy="469460"/>
          </a:xfrm>
        </p:grpSpPr>
        <p:sp>
          <p:nvSpPr>
            <p:cNvPr id="734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35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36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37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739" name="Square"/>
          <p:cNvSpPr/>
          <p:nvPr/>
        </p:nvSpPr>
        <p:spPr>
          <a:xfrm>
            <a:off x="21478219" y="10270066"/>
            <a:ext cx="469461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40" name="Square"/>
          <p:cNvSpPr/>
          <p:nvPr/>
        </p:nvSpPr>
        <p:spPr>
          <a:xfrm>
            <a:off x="21944550" y="10270066"/>
            <a:ext cx="469462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41" name="Square"/>
          <p:cNvSpPr/>
          <p:nvPr/>
        </p:nvSpPr>
        <p:spPr>
          <a:xfrm>
            <a:off x="22416185" y="10270066"/>
            <a:ext cx="469461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42" name="Square"/>
          <p:cNvSpPr/>
          <p:nvPr/>
        </p:nvSpPr>
        <p:spPr>
          <a:xfrm>
            <a:off x="22882516" y="10270066"/>
            <a:ext cx="469462" cy="469461"/>
          </a:xfrm>
          <a:prstGeom prst="rect">
            <a:avLst/>
          </a:prstGeom>
          <a:solidFill>
            <a:schemeClr val="accent6">
              <a:hueOff val="-1036173"/>
              <a:satOff val="-3113"/>
              <a:lumOff val="-7679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747" name="Group"/>
          <p:cNvGrpSpPr/>
          <p:nvPr/>
        </p:nvGrpSpPr>
        <p:grpSpPr>
          <a:xfrm>
            <a:off x="14672839" y="8940799"/>
            <a:ext cx="1873759" cy="469461"/>
            <a:chOff x="0" y="0"/>
            <a:chExt cx="1873757" cy="469460"/>
          </a:xfrm>
        </p:grpSpPr>
        <p:sp>
          <p:nvSpPr>
            <p:cNvPr id="74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44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45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4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52" name="Group"/>
          <p:cNvGrpSpPr/>
          <p:nvPr/>
        </p:nvGrpSpPr>
        <p:grpSpPr>
          <a:xfrm>
            <a:off x="18139029" y="8940799"/>
            <a:ext cx="1873759" cy="469461"/>
            <a:chOff x="0" y="0"/>
            <a:chExt cx="1873757" cy="469460"/>
          </a:xfrm>
        </p:grpSpPr>
        <p:sp>
          <p:nvSpPr>
            <p:cNvPr id="74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49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50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5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753" name="Square"/>
          <p:cNvSpPr/>
          <p:nvPr/>
        </p:nvSpPr>
        <p:spPr>
          <a:xfrm>
            <a:off x="21478219" y="8940799"/>
            <a:ext cx="469461" cy="469461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4" name="Square"/>
          <p:cNvSpPr/>
          <p:nvPr/>
        </p:nvSpPr>
        <p:spPr>
          <a:xfrm>
            <a:off x="21944550" y="8940799"/>
            <a:ext cx="469462" cy="469461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5" name="Square"/>
          <p:cNvSpPr/>
          <p:nvPr/>
        </p:nvSpPr>
        <p:spPr>
          <a:xfrm>
            <a:off x="22416185" y="8940799"/>
            <a:ext cx="469461" cy="469461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6" name="Square"/>
          <p:cNvSpPr/>
          <p:nvPr/>
        </p:nvSpPr>
        <p:spPr>
          <a:xfrm>
            <a:off x="22882516" y="8940799"/>
            <a:ext cx="469462" cy="469461"/>
          </a:xfrm>
          <a:prstGeom prst="rect">
            <a:avLst/>
          </a:prstGeom>
          <a:solidFill>
            <a:schemeClr val="accent6">
              <a:hueOff val="-2153150"/>
              <a:satOff val="-11264"/>
              <a:lumOff val="-15786"/>
            </a:schemeClr>
          </a:solidFill>
          <a:ln w="50800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7" name="Line"/>
          <p:cNvSpPr/>
          <p:nvPr/>
        </p:nvSpPr>
        <p:spPr>
          <a:xfrm flipV="1">
            <a:off x="1560971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8" name="Line"/>
          <p:cNvSpPr/>
          <p:nvPr/>
        </p:nvSpPr>
        <p:spPr>
          <a:xfrm flipV="1">
            <a:off x="1907590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59" name="Line"/>
          <p:cNvSpPr/>
          <p:nvPr/>
        </p:nvSpPr>
        <p:spPr>
          <a:xfrm flipV="1">
            <a:off x="22415098" y="10813829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20276111" y="10504796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16873421" y="10504796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2" name="Line"/>
          <p:cNvSpPr/>
          <p:nvPr/>
        </p:nvSpPr>
        <p:spPr>
          <a:xfrm flipV="1">
            <a:off x="1560971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3" name="Line"/>
          <p:cNvSpPr/>
          <p:nvPr/>
        </p:nvSpPr>
        <p:spPr>
          <a:xfrm flipV="1">
            <a:off x="1907590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22415098" y="9484562"/>
            <a:ext cx="1" cy="71120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5" name="Line"/>
          <p:cNvSpPr/>
          <p:nvPr/>
        </p:nvSpPr>
        <p:spPr>
          <a:xfrm>
            <a:off x="20276111" y="9175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6" name="Line"/>
          <p:cNvSpPr/>
          <p:nvPr/>
        </p:nvSpPr>
        <p:spPr>
          <a:xfrm>
            <a:off x="16873421" y="9175529"/>
            <a:ext cx="93878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14746901" y="5829062"/>
            <a:ext cx="2379125" cy="1"/>
          </a:xfrm>
          <a:prstGeom prst="line">
            <a:avLst/>
          </a:prstGeom>
          <a:ln w="76200">
            <a:solidFill>
              <a:srgbClr val="838787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cap="all">
                <a:latin typeface="+mn-lt"/>
                <a:ea typeface="+mn-ea"/>
                <a:cs typeface="+mn-cs"/>
                <a:sym typeface="DIN Condensed Bold"/>
              </a:defRPr>
            </a:pPr>
            <a:endParaRPr/>
          </a:p>
        </p:txBody>
      </p:sp>
      <p:grpSp>
        <p:nvGrpSpPr>
          <p:cNvPr id="772" name="Group"/>
          <p:cNvGrpSpPr/>
          <p:nvPr/>
        </p:nvGrpSpPr>
        <p:grpSpPr>
          <a:xfrm>
            <a:off x="5278395" y="7163059"/>
            <a:ext cx="1873759" cy="469462"/>
            <a:chOff x="0" y="0"/>
            <a:chExt cx="1873757" cy="469460"/>
          </a:xfrm>
        </p:grpSpPr>
        <p:sp>
          <p:nvSpPr>
            <p:cNvPr id="76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6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77" name="Group"/>
          <p:cNvGrpSpPr/>
          <p:nvPr/>
        </p:nvGrpSpPr>
        <p:grpSpPr>
          <a:xfrm>
            <a:off x="5278395" y="5833792"/>
            <a:ext cx="1873759" cy="469462"/>
            <a:chOff x="0" y="0"/>
            <a:chExt cx="1873757" cy="469460"/>
          </a:xfrm>
        </p:grpSpPr>
        <p:sp>
          <p:nvSpPr>
            <p:cNvPr id="77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4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5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82" name="Group"/>
          <p:cNvGrpSpPr/>
          <p:nvPr/>
        </p:nvGrpSpPr>
        <p:grpSpPr>
          <a:xfrm>
            <a:off x="5278395" y="4504525"/>
            <a:ext cx="1873759" cy="469462"/>
            <a:chOff x="0" y="0"/>
            <a:chExt cx="1873757" cy="469460"/>
          </a:xfrm>
        </p:grpSpPr>
        <p:sp>
          <p:nvSpPr>
            <p:cNvPr id="77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79" name="Square"/>
            <p:cNvSpPr/>
            <p:nvPr/>
          </p:nvSpPr>
          <p:spPr>
            <a:xfrm>
              <a:off x="466330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0" name="Square"/>
            <p:cNvSpPr/>
            <p:nvPr/>
          </p:nvSpPr>
          <p:spPr>
            <a:xfrm>
              <a:off x="937966" y="0"/>
              <a:ext cx="469462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87" name="Group"/>
          <p:cNvGrpSpPr/>
          <p:nvPr/>
        </p:nvGrpSpPr>
        <p:grpSpPr>
          <a:xfrm>
            <a:off x="7174696" y="7163059"/>
            <a:ext cx="1873758" cy="469462"/>
            <a:chOff x="0" y="0"/>
            <a:chExt cx="1873757" cy="469460"/>
          </a:xfrm>
        </p:grpSpPr>
        <p:sp>
          <p:nvSpPr>
            <p:cNvPr id="78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4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5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3"/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92" name="Group"/>
          <p:cNvGrpSpPr/>
          <p:nvPr/>
        </p:nvGrpSpPr>
        <p:grpSpPr>
          <a:xfrm>
            <a:off x="7174696" y="5833792"/>
            <a:ext cx="1873758" cy="469462"/>
            <a:chOff x="0" y="0"/>
            <a:chExt cx="1873757" cy="469460"/>
          </a:xfrm>
        </p:grpSpPr>
        <p:sp>
          <p:nvSpPr>
            <p:cNvPr id="788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89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90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91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1036173"/>
                <a:satOff val="-3113"/>
                <a:lumOff val="-7679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grpSp>
        <p:nvGrpSpPr>
          <p:cNvPr id="797" name="Group"/>
          <p:cNvGrpSpPr/>
          <p:nvPr/>
        </p:nvGrpSpPr>
        <p:grpSpPr>
          <a:xfrm>
            <a:off x="7174696" y="4504525"/>
            <a:ext cx="1873758" cy="469462"/>
            <a:chOff x="0" y="0"/>
            <a:chExt cx="1873757" cy="469460"/>
          </a:xfrm>
        </p:grpSpPr>
        <p:sp>
          <p:nvSpPr>
            <p:cNvPr id="793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94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95" name="Square"/>
            <p:cNvSpPr/>
            <p:nvPr/>
          </p:nvSpPr>
          <p:spPr>
            <a:xfrm>
              <a:off x="937966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796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6">
                <a:hueOff val="-2153150"/>
                <a:satOff val="-11264"/>
                <a:lumOff val="-15786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pic>
        <p:nvPicPr>
          <p:cNvPr id="7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298" y="3975453"/>
            <a:ext cx="4186139" cy="4186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909" y="5405374"/>
            <a:ext cx="1270001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00" name="Específico da tarefa"/>
          <p:cNvSpPr txBox="1"/>
          <p:nvPr/>
        </p:nvSpPr>
        <p:spPr>
          <a:xfrm>
            <a:off x="10943717" y="3492774"/>
            <a:ext cx="3543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Específico da tarefa</a:t>
            </a:r>
          </a:p>
        </p:txBody>
      </p:sp>
      <p:grpSp>
        <p:nvGrpSpPr>
          <p:cNvPr id="809" name="Group"/>
          <p:cNvGrpSpPr/>
          <p:nvPr/>
        </p:nvGrpSpPr>
        <p:grpSpPr>
          <a:xfrm>
            <a:off x="17287920" y="5584497"/>
            <a:ext cx="3770060" cy="469462"/>
            <a:chOff x="0" y="0"/>
            <a:chExt cx="3770059" cy="469460"/>
          </a:xfrm>
        </p:grpSpPr>
        <p:sp>
          <p:nvSpPr>
            <p:cNvPr id="801" name="Square"/>
            <p:cNvSpPr/>
            <p:nvPr/>
          </p:nvSpPr>
          <p:spPr>
            <a:xfrm>
              <a:off x="0" y="0"/>
              <a:ext cx="469461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2" name="Square"/>
            <p:cNvSpPr/>
            <p:nvPr/>
          </p:nvSpPr>
          <p:spPr>
            <a:xfrm>
              <a:off x="466331" y="0"/>
              <a:ext cx="469461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3" name="Square"/>
            <p:cNvSpPr/>
            <p:nvPr/>
          </p:nvSpPr>
          <p:spPr>
            <a:xfrm>
              <a:off x="937967" y="0"/>
              <a:ext cx="469462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4" name="Square"/>
            <p:cNvSpPr/>
            <p:nvPr/>
          </p:nvSpPr>
          <p:spPr>
            <a:xfrm>
              <a:off x="1404297" y="0"/>
              <a:ext cx="469461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5" name="Square"/>
            <p:cNvSpPr/>
            <p:nvPr/>
          </p:nvSpPr>
          <p:spPr>
            <a:xfrm>
              <a:off x="1896301" y="0"/>
              <a:ext cx="469461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6" name="Square"/>
            <p:cNvSpPr/>
            <p:nvPr/>
          </p:nvSpPr>
          <p:spPr>
            <a:xfrm>
              <a:off x="2362632" y="0"/>
              <a:ext cx="469462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7" name="Square"/>
            <p:cNvSpPr/>
            <p:nvPr/>
          </p:nvSpPr>
          <p:spPr>
            <a:xfrm>
              <a:off x="2834267" y="0"/>
              <a:ext cx="469461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  <p:sp>
          <p:nvSpPr>
            <p:cNvPr id="808" name="Square"/>
            <p:cNvSpPr/>
            <p:nvPr/>
          </p:nvSpPr>
          <p:spPr>
            <a:xfrm>
              <a:off x="3300598" y="0"/>
              <a:ext cx="469462" cy="469461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508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40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 Bold"/>
                </a:defRPr>
              </a:pPr>
              <a:endParaRPr/>
            </a:p>
          </p:txBody>
        </p:sp>
      </p:grpSp>
      <p:sp>
        <p:nvSpPr>
          <p:cNvPr id="810" name="Python"/>
          <p:cNvSpPr txBox="1"/>
          <p:nvPr/>
        </p:nvSpPr>
        <p:spPr>
          <a:xfrm>
            <a:off x="18416396" y="6546849"/>
            <a:ext cx="131902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Python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7" grpId="4" animBg="1" advAuto="0"/>
      <p:bldP spid="798" grpId="1" animBg="1" advAuto="0"/>
      <p:bldP spid="799" grpId="2" animBg="1" advAuto="0"/>
      <p:bldP spid="800" grpId="3" animBg="1" advAuto="0"/>
      <p:bldP spid="809" grpId="5" animBg="1" advAuto="0"/>
      <p:bldP spid="810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Autobots, rollout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Autobots, rollout!</a:t>
            </a:r>
          </a:p>
        </p:txBody>
      </p:sp>
      <p:sp>
        <p:nvSpPr>
          <p:cNvPr id="815" name="TRANSFORMERS!!!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TRANSFORMERS!!!!</a:t>
            </a:r>
          </a:p>
        </p:txBody>
      </p:sp>
      <p:sp>
        <p:nvSpPr>
          <p:cNvPr id="816" name="Transformer é uma “evolução” de redes neurais recorrentes (como LSTM)…"/>
          <p:cNvSpPr txBox="1">
            <a:spLocks noGrp="1"/>
          </p:cNvSpPr>
          <p:nvPr>
            <p:ph type="body" sz="half" idx="1"/>
          </p:nvPr>
        </p:nvSpPr>
        <p:spPr>
          <a:xfrm>
            <a:off x="762000" y="3860800"/>
            <a:ext cx="13213292" cy="8585200"/>
          </a:xfrm>
          <a:prstGeom prst="rect">
            <a:avLst/>
          </a:prstGeom>
        </p:spPr>
        <p:txBody>
          <a:bodyPr anchor="ctr"/>
          <a:lstStyle/>
          <a:p>
            <a:pPr marL="603250" indent="-603250" defTabSz="784225">
              <a:spcBef>
                <a:spcPts val="3700"/>
              </a:spcBef>
              <a:defRPr sz="4560"/>
            </a:pPr>
            <a:r>
              <a:t>Transformer é uma “evolução” de redes neurais recorrentes (como LSTM)</a:t>
            </a:r>
          </a:p>
          <a:p>
            <a:pPr marL="603250" indent="-603250" defTabSz="784225">
              <a:spcBef>
                <a:spcPts val="3700"/>
              </a:spcBef>
              <a:defRPr sz="4560"/>
            </a:pPr>
            <a:r>
              <a:t>MAS, com alto poder de paralelismo</a:t>
            </a:r>
          </a:p>
          <a:p>
            <a:pPr marL="603250" indent="-603250" defTabSz="784225">
              <a:spcBef>
                <a:spcPts val="3700"/>
              </a:spcBef>
              <a:defRPr sz="4560"/>
            </a:pPr>
            <a:r>
              <a:t>Baseado inteiramente em Self-attention (qual a importância que essa palavra tem para as outras palavras do documento?)</a:t>
            </a:r>
          </a:p>
          <a:p>
            <a:pPr marL="603250" indent="-603250" defTabSz="784225">
              <a:spcBef>
                <a:spcPts val="3700"/>
              </a:spcBef>
              <a:defRPr sz="4560"/>
            </a:pPr>
            <a:r>
              <a:t>Para mais detalhes: </a:t>
            </a:r>
          </a:p>
          <a:p>
            <a:pPr marL="0" indent="0" defTabSz="784225">
              <a:spcBef>
                <a:spcPts val="3700"/>
              </a:spcBef>
              <a:buClrTx/>
              <a:buSzTx/>
              <a:buFontTx/>
              <a:buNone/>
              <a:defRPr sz="4560"/>
            </a:pPr>
            <a:r>
              <a:rPr u="sng">
                <a:solidFill>
                  <a:schemeClr val="accent1"/>
                </a:solidFill>
                <a:hlinkClick r:id="rId2"/>
              </a:rPr>
              <a:t>http://jalammar.github.io/illustrated-transformer/</a:t>
            </a:r>
          </a:p>
        </p:txBody>
      </p:sp>
      <p:pic>
        <p:nvPicPr>
          <p:cNvPr id="8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300" y="3274483"/>
            <a:ext cx="5816600" cy="882650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https://colab.research.google.com/github/tensorflow/tensor2tensor/blob/master/tensor2tensor/notebooks/hello_t2t.ipynb"/>
          <p:cNvSpPr txBox="1"/>
          <p:nvPr/>
        </p:nvSpPr>
        <p:spPr>
          <a:xfrm>
            <a:off x="382333" y="12685183"/>
            <a:ext cx="2171433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https://colab.research.google.com/github/tensorflow/tensor2tensor/blob/master/tensor2tensor/notebooks/hello_t2t.ipynb</a:t>
            </a:r>
          </a:p>
        </p:txBody>
      </p:sp>
      <p:sp>
        <p:nvSpPr>
          <p:cNvPr id="819" name="(É sério, siga esse link!)"/>
          <p:cNvSpPr txBox="1"/>
          <p:nvPr/>
        </p:nvSpPr>
        <p:spPr>
          <a:xfrm>
            <a:off x="10372272" y="10896114"/>
            <a:ext cx="4205760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3100">
                <a:solidFill>
                  <a:srgbClr val="FFFFFF"/>
                </a:solidFill>
                <a:latin typeface="Architects Daughter Regular"/>
                <a:ea typeface="Architects Daughter Regular"/>
                <a:cs typeface="Architects Daughter Regular"/>
                <a:sym typeface="Architects Daughter Regular"/>
              </a:defRPr>
            </a:lvl1pPr>
          </a:lstStyle>
          <a:p>
            <a:r>
              <a:t>(É sério, siga esse link!)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" grpId="1" build="p" bldLvl="5" animBg="1" advAuto="0"/>
      <p:bldP spid="819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Bert is evil (?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Bert is evil (?)</a:t>
            </a:r>
          </a:p>
        </p:txBody>
      </p:sp>
      <p:sp>
        <p:nvSpPr>
          <p:cNvPr id="822" name="BERT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BERT!</a:t>
            </a:r>
          </a:p>
        </p:txBody>
      </p:sp>
      <p:pic>
        <p:nvPicPr>
          <p:cNvPr id="8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716" y="8811683"/>
            <a:ext cx="2540001" cy="444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16" y="8811683"/>
            <a:ext cx="2540001" cy="444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516" y="8811683"/>
            <a:ext cx="2540001" cy="444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9916" y="8811683"/>
            <a:ext cx="2540001" cy="4447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845" y="5089717"/>
            <a:ext cx="2655877" cy="3262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45" y="5089717"/>
            <a:ext cx="2655877" cy="3262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645" y="5089717"/>
            <a:ext cx="2655877" cy="3262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044" y="5089717"/>
            <a:ext cx="2655877" cy="3262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78" y="1739033"/>
            <a:ext cx="2655877" cy="326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78" y="1739033"/>
            <a:ext cx="2655877" cy="326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178" y="1739033"/>
            <a:ext cx="2655877" cy="3262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6578" y="1739033"/>
            <a:ext cx="2655877" cy="3262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" grpId="1" animBg="1" advAuto="0"/>
      <p:bldP spid="824" grpId="3" animBg="1" advAuto="0"/>
      <p:bldP spid="825" grpId="2" animBg="1" advAuto="0"/>
      <p:bldP spid="826" grpId="4" animBg="1" advAuto="0"/>
      <p:bldP spid="827" grpId="6" animBg="1" advAuto="0"/>
      <p:bldP spid="828" grpId="7" animBg="1" advAuto="0"/>
      <p:bldP spid="829" grpId="8" animBg="1" advAuto="0"/>
      <p:bldP spid="830" grpId="5" animBg="1" advAuto="0"/>
      <p:bldP spid="831" grpId="9" animBg="1" advAuto="0"/>
      <p:bldP spid="832" grpId="10" animBg="1" advAuto="0"/>
      <p:bldP spid="833" grpId="11" animBg="1" advAuto="0"/>
      <p:bldP spid="834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Bert is evil (?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Bert is evil (?)</a:t>
            </a:r>
          </a:p>
        </p:txBody>
      </p:sp>
      <p:sp>
        <p:nvSpPr>
          <p:cNvPr id="839" name="BERT - Por que tão poderoso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BERT - Por que tão poderoso?</a:t>
            </a:r>
          </a:p>
        </p:txBody>
      </p:sp>
      <p:sp>
        <p:nvSpPr>
          <p:cNvPr id="840" name="Dois motivos principais:…"/>
          <p:cNvSpPr txBox="1">
            <a:spLocks noGrp="1"/>
          </p:cNvSpPr>
          <p:nvPr>
            <p:ph type="body" sz="half" idx="1"/>
          </p:nvPr>
        </p:nvSpPr>
        <p:spPr>
          <a:xfrm>
            <a:off x="762000" y="3657600"/>
            <a:ext cx="13912714" cy="9042400"/>
          </a:xfrm>
          <a:prstGeom prst="rect">
            <a:avLst/>
          </a:prstGeom>
        </p:spPr>
        <p:txBody>
          <a:bodyPr/>
          <a:lstStyle/>
          <a:p>
            <a:pPr marL="590550" indent="-590550" defTabSz="767715">
              <a:spcBef>
                <a:spcPts val="3600"/>
              </a:spcBef>
              <a:defRPr sz="4743"/>
            </a:pPr>
            <a:r>
              <a:t>Dois motivos principais:</a:t>
            </a:r>
          </a:p>
          <a:p>
            <a:pPr marL="590550" indent="-590550" defTabSz="767715">
              <a:spcBef>
                <a:spcPts val="3600"/>
              </a:spcBef>
              <a:defRPr sz="4743"/>
            </a:pPr>
            <a:r>
              <a:t>Supervisão fraca</a:t>
            </a:r>
          </a:p>
          <a:p>
            <a:pPr marL="1181100" lvl="1" indent="-590550" defTabSz="767715">
              <a:spcBef>
                <a:spcPts val="3600"/>
              </a:spcBef>
              <a:defRPr sz="4743"/>
            </a:pPr>
            <a:r>
              <a:t>Ele “cria" seu próprio dado de treino, com base em um conjunto de documentos</a:t>
            </a:r>
          </a:p>
          <a:p>
            <a:pPr marL="590550" indent="-590550" defTabSz="767715">
              <a:spcBef>
                <a:spcPts val="3600"/>
              </a:spcBef>
              <a:defRPr sz="4743"/>
            </a:pPr>
            <a:r>
              <a:t>Transferência de Aprendizado</a:t>
            </a:r>
          </a:p>
          <a:p>
            <a:pPr marL="1181100" lvl="1" indent="-590550" defTabSz="767715">
              <a:spcBef>
                <a:spcPts val="3600"/>
              </a:spcBef>
              <a:defRPr sz="4743"/>
            </a:pPr>
            <a:r>
              <a:t>Aprenda em um domínio, use em vários!</a:t>
            </a:r>
          </a:p>
          <a:p>
            <a:pPr marL="0" indent="0" defTabSz="767715">
              <a:spcBef>
                <a:spcPts val="3600"/>
              </a:spcBef>
              <a:buClrTx/>
              <a:buSzTx/>
              <a:buFontTx/>
              <a:buNone/>
              <a:defRPr sz="4743"/>
            </a:pPr>
            <a:r>
              <a:rPr u="sng">
                <a:solidFill>
                  <a:schemeClr val="accent1"/>
                </a:solidFill>
                <a:hlinkClick r:id="rId3"/>
              </a:rPr>
              <a:t>http://jalammar.github.io/a-visual-guide-to-using-bert-for-the-first-time/</a:t>
            </a:r>
          </a:p>
        </p:txBody>
      </p:sp>
      <p:pic>
        <p:nvPicPr>
          <p:cNvPr id="84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738" y="3701540"/>
            <a:ext cx="6401173" cy="4784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Junto com ELMo e Transformers, provavelmente o trabalho mais importantes em NLP dos últimos anos. Alguns chamam eles de “O momento ImageNet para NLP&quot;"/>
          <p:cNvSpPr/>
          <p:nvPr/>
        </p:nvSpPr>
        <p:spPr>
          <a:xfrm>
            <a:off x="15392400" y="9012349"/>
            <a:ext cx="8445049" cy="3979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862"/>
                </a:moveTo>
                <a:lnTo>
                  <a:pt x="0" y="2738"/>
                </a:lnTo>
                <a:cubicBezTo>
                  <a:pt x="0" y="1226"/>
                  <a:pt x="633" y="0"/>
                  <a:pt x="1413" y="0"/>
                </a:cubicBezTo>
                <a:lnTo>
                  <a:pt x="20187" y="0"/>
                </a:lnTo>
                <a:cubicBezTo>
                  <a:pt x="20967" y="0"/>
                  <a:pt x="21600" y="1226"/>
                  <a:pt x="21600" y="2738"/>
                </a:cubicBezTo>
                <a:lnTo>
                  <a:pt x="21600" y="18862"/>
                </a:lnTo>
                <a:cubicBezTo>
                  <a:pt x="21600" y="20374"/>
                  <a:pt x="20967" y="21600"/>
                  <a:pt x="20187" y="21600"/>
                </a:cubicBezTo>
                <a:lnTo>
                  <a:pt x="1413" y="21600"/>
                </a:lnTo>
                <a:cubicBezTo>
                  <a:pt x="633" y="21600"/>
                  <a:pt x="0" y="20374"/>
                  <a:pt x="0" y="1886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40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Junto com </a:t>
            </a:r>
            <a:r>
              <a:rPr dirty="0" err="1"/>
              <a:t>ELMo</a:t>
            </a:r>
            <a:r>
              <a:rPr dirty="0"/>
              <a:t> e Transformers, </a:t>
            </a:r>
            <a:r>
              <a:rPr dirty="0" err="1"/>
              <a:t>provavelmente</a:t>
            </a:r>
            <a:r>
              <a:rPr dirty="0"/>
              <a:t> o </a:t>
            </a:r>
            <a:r>
              <a:rPr dirty="0" err="1"/>
              <a:t>trabalho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importantes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NLP dos </a:t>
            </a:r>
            <a:r>
              <a:rPr dirty="0" err="1"/>
              <a:t>últimos</a:t>
            </a:r>
            <a:r>
              <a:rPr dirty="0"/>
              <a:t> </a:t>
            </a:r>
            <a:r>
              <a:rPr dirty="0" err="1"/>
              <a:t>anos</a:t>
            </a:r>
            <a:r>
              <a:rPr dirty="0"/>
              <a:t>. </a:t>
            </a:r>
            <a:r>
              <a:rPr dirty="0" err="1"/>
              <a:t>Alguns</a:t>
            </a:r>
            <a:r>
              <a:rPr dirty="0"/>
              <a:t> </a:t>
            </a:r>
            <a:r>
              <a:rPr dirty="0" err="1"/>
              <a:t>chamam</a:t>
            </a:r>
            <a:r>
              <a:rPr dirty="0"/>
              <a:t> </a:t>
            </a:r>
            <a:r>
              <a:rPr dirty="0" err="1"/>
              <a:t>eles</a:t>
            </a:r>
            <a:r>
              <a:rPr dirty="0"/>
              <a:t> de “O </a:t>
            </a:r>
            <a:r>
              <a:rPr dirty="0" err="1"/>
              <a:t>momento</a:t>
            </a:r>
            <a:r>
              <a:rPr dirty="0"/>
              <a:t> ImageNet para NLP"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" grpId="1" build="p" bldLvl="5" animBg="1" advAuto="0"/>
      <p:bldP spid="842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Bert is evil (?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Bert is evil (?)</a:t>
            </a:r>
          </a:p>
        </p:txBody>
      </p:sp>
      <p:sp>
        <p:nvSpPr>
          <p:cNvPr id="847" name="BERT - Supervisão Frac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BERT - Supervisão Fraca</a:t>
            </a:r>
          </a:p>
        </p:txBody>
      </p:sp>
      <p:sp>
        <p:nvSpPr>
          <p:cNvPr id="848" name="O que significa “Supervisão fraca”?…"/>
          <p:cNvSpPr txBox="1">
            <a:spLocks noGrp="1"/>
          </p:cNvSpPr>
          <p:nvPr>
            <p:ph type="body" sz="half" idx="1"/>
          </p:nvPr>
        </p:nvSpPr>
        <p:spPr>
          <a:xfrm>
            <a:off x="762000" y="3657600"/>
            <a:ext cx="9861530" cy="9042400"/>
          </a:xfrm>
          <a:prstGeom prst="rect">
            <a:avLst/>
          </a:prstGeom>
        </p:spPr>
        <p:txBody>
          <a:bodyPr/>
          <a:lstStyle/>
          <a:p>
            <a:pPr marL="565150" indent="-565150" defTabSz="734694">
              <a:spcBef>
                <a:spcPts val="3400"/>
              </a:spcBef>
              <a:defRPr sz="4539"/>
            </a:pPr>
            <a:r>
              <a:t>O que significa “Supervisão fraca”?</a:t>
            </a:r>
          </a:p>
          <a:p>
            <a:pPr marL="1130300" lvl="1" indent="-565150" defTabSz="734694">
              <a:spcBef>
                <a:spcPts val="3400"/>
              </a:spcBef>
              <a:defRPr sz="4539"/>
            </a:pPr>
            <a:r>
              <a:t>Significa que o modelo cria seu próprio dado de treinamento.</a:t>
            </a:r>
          </a:p>
          <a:p>
            <a:pPr marL="565150" indent="-565150" defTabSz="734694">
              <a:spcBef>
                <a:spcPts val="3400"/>
              </a:spcBef>
              <a:defRPr sz="4539"/>
            </a:pPr>
            <a:r>
              <a:t>Para BERT, isso significa:</a:t>
            </a:r>
          </a:p>
          <a:p>
            <a:pPr marL="1130300" lvl="1" indent="-565150" defTabSz="734694">
              <a:spcBef>
                <a:spcPts val="3400"/>
              </a:spcBef>
              <a:defRPr sz="4539"/>
            </a:pPr>
            <a:r>
              <a:t>“esconder" palavras aleatórias da entrada</a:t>
            </a:r>
          </a:p>
          <a:p>
            <a:pPr marL="1130300" lvl="1" indent="-565150" defTabSz="734694">
              <a:spcBef>
                <a:spcPts val="3400"/>
              </a:spcBef>
              <a:defRPr sz="4539"/>
            </a:pPr>
            <a:r>
              <a:t>Prever se uma sentença vem depois da outra.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" grpId="1" build="p" bldLvl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Bert is evil (?)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Bert is evil (?)</a:t>
            </a:r>
          </a:p>
        </p:txBody>
      </p:sp>
      <p:sp>
        <p:nvSpPr>
          <p:cNvPr id="853" name="BERT - Mode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BERT - Modelo</a:t>
            </a:r>
          </a:p>
        </p:txBody>
      </p:sp>
      <p:pic>
        <p:nvPicPr>
          <p:cNvPr id="85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59" y="1751581"/>
            <a:ext cx="13584125" cy="11636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it’s demo tim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it’s demo time</a:t>
            </a:r>
          </a:p>
        </p:txBody>
      </p:sp>
      <p:sp>
        <p:nvSpPr>
          <p:cNvPr id="859" name="Melhor mostrar do que fal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Melhor mostrar do que falar</a:t>
            </a:r>
          </a:p>
        </p:txBody>
      </p:sp>
      <p:sp>
        <p:nvSpPr>
          <p:cNvPr id="860" name="Google colocou BERT em produçã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17244">
              <a:spcBef>
                <a:spcPts val="3800"/>
              </a:spcBef>
              <a:buClrTx/>
              <a:buSzTx/>
              <a:buFontTx/>
              <a:buNone/>
              <a:defRPr sz="4554"/>
            </a:pPr>
            <a:endParaRPr dirty="0"/>
          </a:p>
          <a:p>
            <a:pPr marL="602456" indent="-602456" defTabSz="817244">
              <a:spcBef>
                <a:spcPts val="3800"/>
              </a:spcBef>
              <a:buChar char="‣"/>
              <a:defRPr sz="4554"/>
            </a:pPr>
            <a:r>
              <a:rPr dirty="0"/>
              <a:t>Google </a:t>
            </a:r>
            <a:r>
              <a:rPr dirty="0" err="1"/>
              <a:t>colocou</a:t>
            </a:r>
            <a:r>
              <a:rPr dirty="0"/>
              <a:t> BERT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produção</a:t>
            </a:r>
            <a:r>
              <a:rPr dirty="0"/>
              <a:t>:</a:t>
            </a:r>
          </a:p>
          <a:p>
            <a:pPr marL="1231106" lvl="1" indent="-602456" defTabSz="817244">
              <a:spcBef>
                <a:spcPts val="3800"/>
              </a:spcBef>
              <a:buChar char="‣"/>
              <a:defRPr sz="4554"/>
            </a:pPr>
            <a:r>
              <a:rPr u="sng" dirty="0">
                <a:solidFill>
                  <a:schemeClr val="accent1"/>
                </a:solidFill>
                <a:hlinkClick r:id="rId2"/>
              </a:rPr>
              <a:t>https://www.blog.google/products/search/search-language-understanding-bert/</a:t>
            </a:r>
          </a:p>
          <a:p>
            <a:pPr marL="602456" indent="-602456" defTabSz="817244">
              <a:spcBef>
                <a:spcPts val="3800"/>
              </a:spcBef>
              <a:buChar char="‣"/>
              <a:defRPr sz="4554"/>
            </a:pP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máquinas</a:t>
            </a:r>
            <a:r>
              <a:rPr dirty="0"/>
              <a:t> de </a:t>
            </a:r>
            <a:r>
              <a:rPr dirty="0" err="1"/>
              <a:t>buscas</a:t>
            </a:r>
            <a:r>
              <a:rPr dirty="0"/>
              <a:t>, o BERT é o novo </a:t>
            </a:r>
            <a:r>
              <a:rPr dirty="0" err="1"/>
              <a:t>estado</a:t>
            </a:r>
            <a:r>
              <a:rPr dirty="0"/>
              <a:t> da </a:t>
            </a:r>
            <a:r>
              <a:rPr dirty="0" err="1"/>
              <a:t>arte</a:t>
            </a:r>
            <a:r>
              <a:rPr dirty="0"/>
              <a:t>:</a:t>
            </a:r>
          </a:p>
          <a:p>
            <a:pPr marL="1218009" lvl="1" indent="-589359" defTabSz="817244">
              <a:spcBef>
                <a:spcPts val="3800"/>
              </a:spcBef>
              <a:buChar char="‣"/>
              <a:defRPr sz="4554"/>
            </a:pPr>
            <a:r>
              <a:rPr sz="4455" dirty="0"/>
              <a:t>Diagnosing BERT with Retrieval Heuristics - Arthur Câmara, ECIR’20, Abril 2020 </a:t>
            </a:r>
            <a:r>
              <a:rPr sz="5544" dirty="0"/>
              <a:t>😉</a:t>
            </a:r>
          </a:p>
          <a:p>
            <a:pPr marL="1231106" lvl="1" indent="-602456" defTabSz="817244">
              <a:spcBef>
                <a:spcPts val="3800"/>
              </a:spcBef>
              <a:buChar char="‣"/>
              <a:defRPr sz="4554"/>
            </a:pPr>
            <a:r>
              <a:rPr dirty="0"/>
              <a:t>The Neural Hype, Justified! A Recantation, Jimmy Lin, SIGIR Forum 53, 2 (</a:t>
            </a:r>
            <a:r>
              <a:rPr dirty="0" err="1"/>
              <a:t>Dezembro</a:t>
            </a:r>
            <a:r>
              <a:rPr dirty="0"/>
              <a:t> 2019)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E o que mai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685165">
              <a:spcBef>
                <a:spcPts val="3200"/>
              </a:spcBef>
              <a:defRPr sz="7221"/>
            </a:pPr>
            <a:r>
              <a:t>E o que mais?</a:t>
            </a:r>
          </a:p>
        </p:txBody>
      </p:sp>
      <p:sp>
        <p:nvSpPr>
          <p:cNvPr id="863" name="XLNet - Resolve o problema de limite de tokens (512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XLNet - Resolve o problema de limite de tokens (512)</a:t>
            </a:r>
          </a:p>
          <a:p>
            <a:r>
              <a:t>XLM - Cross-language - múltiplas linguagens em um modelo</a:t>
            </a:r>
          </a:p>
          <a:p>
            <a:r>
              <a:t>RoBERTA - Melhoras no treinamento do BERT, com mais dados.</a:t>
            </a:r>
          </a:p>
          <a:p>
            <a:r>
              <a:t>GPT-2 - “unicornios muito perigosos"</a:t>
            </a:r>
          </a:p>
          <a:p>
            <a:r>
              <a:t>T5 - Treinar um modelo ENORME para várias tarefas diferentes</a:t>
            </a:r>
          </a:p>
          <a:p>
            <a:r>
              <a:t>VideoBERT -  BERT para video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Vale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29088"/>
            </a:lvl1pPr>
          </a:lstStyle>
          <a:p>
            <a:r>
              <a:t>Valeu!</a:t>
            </a:r>
          </a:p>
        </p:txBody>
      </p:sp>
      <p:sp>
        <p:nvSpPr>
          <p:cNvPr id="866" name="@arthurcamara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spcBef>
                <a:spcPts val="3100"/>
              </a:spcBef>
              <a:defRPr sz="7623"/>
            </a:pPr>
            <a:r>
              <a:t>@arthurcamara</a:t>
            </a:r>
          </a:p>
          <a:p>
            <a:pPr defTabSz="817244">
              <a:spcBef>
                <a:spcPts val="3100"/>
              </a:spcBef>
              <a:defRPr sz="7623"/>
            </a:pPr>
            <a:r>
              <a:t>a.barbosacamara@tudelft.nl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342DA60-2401-4A8C-A5F3-E1CC4B833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667" y="304228"/>
            <a:ext cx="6773333" cy="3810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4" y="5733220"/>
            <a:ext cx="16389132" cy="57619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OLA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OLAR</a:t>
            </a:r>
          </a:p>
        </p:txBody>
      </p:sp>
      <p:sp>
        <p:nvSpPr>
          <p:cNvPr id="178" name="Uma historinha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Uma historinha.</a:t>
            </a:r>
          </a:p>
        </p:txBody>
      </p:sp>
      <p:sp>
        <p:nvSpPr>
          <p:cNvPr id="179" name="Meu PhD seria em Neural Information Retrieval."/>
          <p:cNvSpPr txBox="1">
            <a:spLocks noGrp="1"/>
          </p:cNvSpPr>
          <p:nvPr>
            <p:ph type="body" sz="quarter" idx="1"/>
          </p:nvPr>
        </p:nvSpPr>
        <p:spPr>
          <a:xfrm>
            <a:off x="762000" y="3860800"/>
            <a:ext cx="22860000" cy="1016000"/>
          </a:xfrm>
          <a:prstGeom prst="rect">
            <a:avLst/>
          </a:prstGeom>
        </p:spPr>
        <p:txBody>
          <a:bodyPr/>
          <a:lstStyle/>
          <a:p>
            <a:r>
              <a:t>Meu PhD seria em Neural Information Retrieval.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802" y="5900762"/>
            <a:ext cx="488141" cy="488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 advAuto="0"/>
      <p:bldP spid="180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OLA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OLAR</a:t>
            </a:r>
          </a:p>
        </p:txBody>
      </p:sp>
      <p:sp>
        <p:nvSpPr>
          <p:cNvPr id="185" name="Uma historinha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Uma historinha.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67" y="4690945"/>
            <a:ext cx="18126190" cy="609724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des Neurais (geralmente) são [finalmente] melhores que métodos tradicionais."/>
          <p:cNvSpPr txBox="1"/>
          <p:nvPr/>
        </p:nvSpPr>
        <p:spPr>
          <a:xfrm>
            <a:off x="5003831" y="12119016"/>
            <a:ext cx="1463419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3100">
                <a:solidFill>
                  <a:srgbClr val="FFFFFF"/>
                </a:solidFill>
                <a:latin typeface="Architects Daughter Regular"/>
                <a:ea typeface="Architects Daughter Regular"/>
                <a:cs typeface="Architects Daughter Regular"/>
                <a:sym typeface="Architects Daughter Regular"/>
              </a:defRPr>
            </a:lvl1pPr>
          </a:lstStyle>
          <a:p>
            <a:r>
              <a:t>Redes Neurais (geralmente) são [finalmente] melhores que métodos tradicionais.</a:t>
            </a:r>
          </a:p>
        </p:txBody>
      </p:sp>
      <p:sp>
        <p:nvSpPr>
          <p:cNvPr id="193" name="Connection Line"/>
          <p:cNvSpPr/>
          <p:nvPr/>
        </p:nvSpPr>
        <p:spPr>
          <a:xfrm>
            <a:off x="5463725" y="9251239"/>
            <a:ext cx="760275" cy="291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169" h="21600" extrusionOk="0">
                <a:moveTo>
                  <a:pt x="4731" y="21600"/>
                </a:moveTo>
                <a:cubicBezTo>
                  <a:pt x="-4431" y="12948"/>
                  <a:pt x="-285" y="5748"/>
                  <a:pt x="17169" y="0"/>
                </a:cubicBezTo>
              </a:path>
            </a:pathLst>
          </a:custGeom>
          <a:ln w="114300">
            <a:solidFill>
              <a:srgbClr val="FF2600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4" name="Connection Line"/>
          <p:cNvSpPr/>
          <p:nvPr/>
        </p:nvSpPr>
        <p:spPr>
          <a:xfrm>
            <a:off x="7498946" y="9141257"/>
            <a:ext cx="619331" cy="3029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5" h="21600" extrusionOk="0">
                <a:moveTo>
                  <a:pt x="12156" y="21600"/>
                </a:moveTo>
                <a:cubicBezTo>
                  <a:pt x="-5325" y="14135"/>
                  <a:pt x="-3952" y="6935"/>
                  <a:pt x="16275" y="0"/>
                </a:cubicBezTo>
              </a:path>
            </a:pathLst>
          </a:custGeom>
          <a:ln w="114300">
            <a:solidFill>
              <a:srgbClr val="0433FF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0" name="Mas modelos de linguagem neurais são MUITO melhores que o resto."/>
          <p:cNvSpPr txBox="1"/>
          <p:nvPr/>
        </p:nvSpPr>
        <p:spPr>
          <a:xfrm>
            <a:off x="7371202" y="3204484"/>
            <a:ext cx="1234043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defTabSz="914400">
              <a:spcBef>
                <a:spcPts val="0"/>
              </a:spcBef>
              <a:defRPr sz="3100">
                <a:solidFill>
                  <a:srgbClr val="FFFFFF"/>
                </a:solidFill>
                <a:latin typeface="Architects Daughter Regular"/>
                <a:ea typeface="Architects Daughter Regular"/>
                <a:cs typeface="Architects Daughter Regular"/>
                <a:sym typeface="Architects Daughter Regular"/>
              </a:defRPr>
            </a:lvl1pPr>
          </a:lstStyle>
          <a:p>
            <a:r>
              <a:t>Mas modelos de linguagem neurais são MUITO melhores que o resto.</a:t>
            </a:r>
          </a:p>
        </p:txBody>
      </p:sp>
      <p:sp>
        <p:nvSpPr>
          <p:cNvPr id="195" name="Connection Line"/>
          <p:cNvSpPr/>
          <p:nvPr/>
        </p:nvSpPr>
        <p:spPr>
          <a:xfrm>
            <a:off x="5981686" y="3763310"/>
            <a:ext cx="7209188" cy="3209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210" y="11143"/>
                  <a:pt x="8010" y="18343"/>
                  <a:pt x="0" y="21600"/>
                </a:cubicBezTo>
              </a:path>
            </a:pathLst>
          </a:custGeom>
          <a:ln w="114300">
            <a:solidFill>
              <a:srgbClr val="008000"/>
            </a:solidFill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192" name="https://arxiv.org/abs/2003.07820v2"/>
          <p:cNvSpPr txBox="1"/>
          <p:nvPr/>
        </p:nvSpPr>
        <p:spPr>
          <a:xfrm>
            <a:off x="23681" y="12979572"/>
            <a:ext cx="637679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https://arxiv.org/abs/2003.07820v2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3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  <p:bldP spid="193" grpId="2" animBg="1" advAuto="0"/>
      <p:bldP spid="194" grpId="3" animBg="1" advAuto="0"/>
      <p:bldP spid="190" grpId="4" animBg="1" advAuto="0"/>
      <p:bldP spid="195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 que mais?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 que mais?</a:t>
            </a:r>
          </a:p>
        </p:txBody>
      </p:sp>
      <p:sp>
        <p:nvSpPr>
          <p:cNvPr id="200" name="E isso não se resume a RI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 isso não se resume a RI…</a:t>
            </a:r>
          </a:p>
        </p:txBody>
      </p:sp>
      <p:sp>
        <p:nvSpPr>
          <p:cNvPr id="201" name="Pergunta e respos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3700"/>
              </a:spcBef>
              <a:defRPr sz="4608"/>
            </a:pPr>
            <a:r>
              <a:t>Pergunta e resposta</a:t>
            </a:r>
          </a:p>
          <a:p>
            <a:pPr marL="1219200" lvl="1" indent="-609600" defTabSz="792479">
              <a:spcBef>
                <a:spcPts val="3700"/>
              </a:spcBef>
              <a:defRPr sz="4608"/>
            </a:pPr>
            <a:r>
              <a:t>SQuAD (</a:t>
            </a:r>
            <a:r>
              <a:rPr u="sng">
                <a:solidFill>
                  <a:schemeClr val="accent1"/>
                </a:solidFill>
                <a:hlinkClick r:id="rId3"/>
              </a:rPr>
              <a:t>https://rajpurkar.github.io/SQuAD-explorer/</a:t>
            </a:r>
            <a:r>
              <a:t>)</a:t>
            </a:r>
          </a:p>
          <a:p>
            <a:pPr marL="609600" indent="-609600" defTabSz="792479">
              <a:spcBef>
                <a:spcPts val="3700"/>
              </a:spcBef>
              <a:defRPr sz="4608"/>
            </a:pPr>
            <a:r>
              <a:t>Compreensão de texto (11+ tarefas em um)</a:t>
            </a:r>
          </a:p>
          <a:p>
            <a:pPr marL="1219200" lvl="1" indent="-609600" defTabSz="792479">
              <a:spcBef>
                <a:spcPts val="3700"/>
              </a:spcBef>
              <a:defRPr sz="4608"/>
            </a:pPr>
            <a:r>
              <a:t>GLUE (</a:t>
            </a:r>
            <a:r>
              <a:rPr u="sng">
                <a:solidFill>
                  <a:schemeClr val="accent1"/>
                </a:solidFill>
                <a:hlinkClick r:id="rId4"/>
              </a:rPr>
              <a:t>https://gluebenchmark.com</a:t>
            </a:r>
            <a:r>
              <a:t>)</a:t>
            </a:r>
          </a:p>
          <a:p>
            <a:pPr marL="1219200" lvl="1" indent="-609600" defTabSz="792479">
              <a:spcBef>
                <a:spcPts val="3700"/>
              </a:spcBef>
              <a:defRPr sz="4608"/>
            </a:pPr>
            <a:r>
              <a:t>SuperGLUE (</a:t>
            </a:r>
            <a:r>
              <a:rPr u="sng">
                <a:solidFill>
                  <a:schemeClr val="accent1"/>
                </a:solidFill>
                <a:hlinkClick r:id="rId5"/>
              </a:rPr>
              <a:t>https://super.gluebenchmark.com/</a:t>
            </a:r>
            <a:r>
              <a:t>)</a:t>
            </a:r>
          </a:p>
          <a:p>
            <a:pPr marL="609600" indent="-609600" defTabSz="792479">
              <a:spcBef>
                <a:spcPts val="3700"/>
              </a:spcBef>
              <a:defRPr sz="4608"/>
            </a:pPr>
            <a:r>
              <a:t>Inferência de senso comum (O que acontece depois?)</a:t>
            </a:r>
          </a:p>
          <a:p>
            <a:pPr marL="1219200" lvl="1" indent="-609600" defTabSz="792479">
              <a:spcBef>
                <a:spcPts val="3700"/>
              </a:spcBef>
              <a:defRPr sz="4608"/>
            </a:pPr>
            <a:r>
              <a:t>SWAG (</a:t>
            </a:r>
            <a:r>
              <a:rPr u="sng">
                <a:solidFill>
                  <a:schemeClr val="accent1"/>
                </a:solidFill>
                <a:hlinkClick r:id="rId6"/>
              </a:rPr>
              <a:t>https://rowanzellers.com/swag/</a:t>
            </a:r>
            <a:r>
              <a:t>)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6799" y="11571315"/>
            <a:ext cx="795776" cy="795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2493" y="5137579"/>
            <a:ext cx="795776" cy="795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23083" y="7778399"/>
            <a:ext cx="795776" cy="79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build="p" animBg="1" advAuto="0"/>
      <p:bldP spid="202" grpId="4" animBg="1" advAuto="0"/>
      <p:bldP spid="203" grpId="2" animBg="1" advAuto="0"/>
      <p:bldP spid="204" grpId="3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utobots, rollout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Autobots, rollout!</a:t>
            </a:r>
          </a:p>
        </p:txBody>
      </p:sp>
      <p:sp>
        <p:nvSpPr>
          <p:cNvPr id="209" name="E de onde veio isso tudo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 de onde veio isso tudo?</a:t>
            </a:r>
          </a:p>
        </p:txBody>
      </p:sp>
      <p:pic>
        <p:nvPicPr>
          <p:cNvPr id="210" name="transformers.gif" descr="transformer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19" y="4768841"/>
            <a:ext cx="7227263" cy="557531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ttention is all you need - Vaswani, et al., Dezembro 2017 (Google Brain)"/>
          <p:cNvSpPr txBox="1"/>
          <p:nvPr/>
        </p:nvSpPr>
        <p:spPr>
          <a:xfrm>
            <a:off x="10927962" y="12599616"/>
            <a:ext cx="127916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Attention is all you need - Vaswani, et al., Dezembro 2017 (Google Brain)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6624" y="4240673"/>
            <a:ext cx="11619031" cy="663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Autobots, rollout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Autobots, rollout!</a:t>
            </a:r>
          </a:p>
        </p:txBody>
      </p:sp>
      <p:sp>
        <p:nvSpPr>
          <p:cNvPr id="217" name="Ou melhor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Ou melhor…</a:t>
            </a:r>
          </a:p>
        </p:txBody>
      </p:sp>
      <p:pic>
        <p:nvPicPr>
          <p:cNvPr id="218" name="sesame.gif" descr="sesame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02016" y="4753184"/>
            <a:ext cx="12179968" cy="6851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utobots, rollout!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Autobots, rollout!</a:t>
            </a:r>
          </a:p>
        </p:txBody>
      </p:sp>
      <p:sp>
        <p:nvSpPr>
          <p:cNvPr id="223" name="Especificamen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Especificamente</a:t>
            </a:r>
          </a:p>
        </p:txBody>
      </p:sp>
      <p:pic>
        <p:nvPicPr>
          <p:cNvPr id="224" name="elmo.gif" descr="elmo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2" y="3559463"/>
            <a:ext cx="4678737" cy="4678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bert.gif" descr="bert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0825" y="3860481"/>
            <a:ext cx="4330701" cy="4076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rover.gif" descr="grover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48631" y="9183943"/>
            <a:ext cx="6096001" cy="345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bigbird.gif" descr="bigbird.gi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3293466" y="9482393"/>
            <a:ext cx="508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ernie.gif" descr="ernie.gi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742262" y="4114815"/>
            <a:ext cx="5080001" cy="4227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as Vamos com calma."/>
          <p:cNvSpPr txBox="1"/>
          <p:nvPr/>
        </p:nvSpPr>
        <p:spPr>
          <a:xfrm>
            <a:off x="6129866" y="5267369"/>
            <a:ext cx="12124267" cy="103637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Mas </a:t>
            </a:r>
            <a:r>
              <a:rPr dirty="0" err="1"/>
              <a:t>Vamos</a:t>
            </a:r>
            <a:r>
              <a:rPr dirty="0"/>
              <a:t> com </a:t>
            </a:r>
            <a:r>
              <a:rPr dirty="0" err="1"/>
              <a:t>calma</a:t>
            </a:r>
            <a:r>
              <a:rPr dirty="0"/>
              <a:t>.</a:t>
            </a:r>
          </a:p>
        </p:txBody>
      </p:sp>
      <p:sp>
        <p:nvSpPr>
          <p:cNvPr id="233" name="Por que?"/>
          <p:cNvSpPr txBox="1"/>
          <p:nvPr/>
        </p:nvSpPr>
        <p:spPr>
          <a:xfrm>
            <a:off x="8906933" y="8324556"/>
            <a:ext cx="7563556" cy="15189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b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1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rPr dirty="0"/>
              <a:t>Por que?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31" y="6706882"/>
            <a:ext cx="5771600" cy="6720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  <p:bldP spid="234" grpId="2" animBg="1" advAuto="0"/>
    </p:bld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1642</Words>
  <Application>Microsoft Office PowerPoint</Application>
  <PresentationFormat>Custom</PresentationFormat>
  <Paragraphs>223</Paragraphs>
  <Slides>29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Architects Daughter Regular</vt:lpstr>
      <vt:lpstr>Avenir Next Medium</vt:lpstr>
      <vt:lpstr>Avenir Next Regular</vt:lpstr>
      <vt:lpstr>DIN Alternate Bold</vt:lpstr>
      <vt:lpstr>DIN Condensed Bold</vt:lpstr>
      <vt:lpstr>Helvetica</vt:lpstr>
      <vt:lpstr>Helvetica Neue</vt:lpstr>
      <vt:lpstr>New_Template7</vt:lpstr>
      <vt:lpstr>Ensinando uma máquina a ler</vt:lpstr>
      <vt:lpstr>Quem sou eu</vt:lpstr>
      <vt:lpstr>Uma historinha.</vt:lpstr>
      <vt:lpstr>Uma historinha.</vt:lpstr>
      <vt:lpstr>E isso não se resume a RI…</vt:lpstr>
      <vt:lpstr>E de onde veio isso tudo?</vt:lpstr>
      <vt:lpstr>Ou melhor…</vt:lpstr>
      <vt:lpstr>Especificamente</vt:lpstr>
      <vt:lpstr>PowerPoint Presentation</vt:lpstr>
      <vt:lpstr>Por que?</vt:lpstr>
      <vt:lpstr>Por que?</vt:lpstr>
      <vt:lpstr>One-hot</vt:lpstr>
      <vt:lpstr>One-hot - Problemas?</vt:lpstr>
      <vt:lpstr>PowerPoint Presentation</vt:lpstr>
      <vt:lpstr>HipÓtese distributiva</vt:lpstr>
      <vt:lpstr>Modelos pre-treinados</vt:lpstr>
      <vt:lpstr>Word2vec</vt:lpstr>
      <vt:lpstr>Word2vec</vt:lpstr>
      <vt:lpstr>Embeddings contextuais</vt:lpstr>
      <vt:lpstr>ELMO - treinamento</vt:lpstr>
      <vt:lpstr>ELMO - Extrair features</vt:lpstr>
      <vt:lpstr>TRANSFORMERS!!!!</vt:lpstr>
      <vt:lpstr>BERT!</vt:lpstr>
      <vt:lpstr>BERT - Por que tão poderoso?</vt:lpstr>
      <vt:lpstr>BERT - Supervisão Fraca</vt:lpstr>
      <vt:lpstr>BERT - Modelo</vt:lpstr>
      <vt:lpstr>Melhor mostrar do que falar</vt:lpstr>
      <vt:lpstr>E o que mais?</vt:lpstr>
      <vt:lpstr>Valeu!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Ensinando uma máquina a ler</dc:title>
  <dc:creator>Arthur Câmara</dc:creator>
  <cp:lastModifiedBy>Arthur Câmara</cp:lastModifiedBy>
  <cp:revision>3</cp:revision>
  <dcterms:modified xsi:type="dcterms:W3CDTF">2020-05-27T23:13:39Z</dcterms:modified>
</cp:coreProperties>
</file>